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77" r:id="rId2"/>
    <p:sldMasterId id="2147483651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</p:sldMasterIdLst>
  <p:notesMasterIdLst>
    <p:notesMasterId r:id="rId58"/>
  </p:notesMasterIdLst>
  <p:handoutMasterIdLst>
    <p:handoutMasterId r:id="rId59"/>
  </p:handoutMasterIdLst>
  <p:sldIdLst>
    <p:sldId id="329" r:id="rId26"/>
    <p:sldId id="348" r:id="rId27"/>
    <p:sldId id="330" r:id="rId28"/>
    <p:sldId id="331" r:id="rId29"/>
    <p:sldId id="333" r:id="rId30"/>
    <p:sldId id="349" r:id="rId31"/>
    <p:sldId id="350" r:id="rId32"/>
    <p:sldId id="351" r:id="rId33"/>
    <p:sldId id="334" r:id="rId34"/>
    <p:sldId id="335" r:id="rId35"/>
    <p:sldId id="339" r:id="rId36"/>
    <p:sldId id="340" r:id="rId37"/>
    <p:sldId id="341" r:id="rId38"/>
    <p:sldId id="343" r:id="rId39"/>
    <p:sldId id="347" r:id="rId40"/>
    <p:sldId id="328" r:id="rId41"/>
    <p:sldId id="332" r:id="rId42"/>
    <p:sldId id="311" r:id="rId43"/>
    <p:sldId id="317" r:id="rId44"/>
    <p:sldId id="263" r:id="rId45"/>
    <p:sldId id="313" r:id="rId46"/>
    <p:sldId id="314" r:id="rId47"/>
    <p:sldId id="315" r:id="rId48"/>
    <p:sldId id="268" r:id="rId49"/>
    <p:sldId id="318" r:id="rId50"/>
    <p:sldId id="284" r:id="rId51"/>
    <p:sldId id="285" r:id="rId52"/>
    <p:sldId id="324" r:id="rId53"/>
    <p:sldId id="290" r:id="rId54"/>
    <p:sldId id="300" r:id="rId55"/>
    <p:sldId id="325" r:id="rId56"/>
    <p:sldId id="327" r:id="rId57"/>
  </p:sldIdLst>
  <p:sldSz cx="13004800" cy="9753600"/>
  <p:notesSz cx="6805613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524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CD0AEFF-0A19-4D47-AD14-B39A21860017}" type="datetime1">
              <a:rPr lang="en-US"/>
              <a:pPr>
                <a:defRPr/>
              </a:pPr>
              <a:t>11/20/2012</a:t>
            </a:fld>
            <a:endParaRPr lang="en-US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11A6163-12F1-415D-ABBF-759AB80B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8B57C9-9C19-4FD5-83EC-0D9B7BB007B9}" type="datetime1">
              <a:rPr lang="nl-NL"/>
              <a:pPr>
                <a:defRPr/>
              </a:pPr>
              <a:t>20-11-2012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31D11E-BCB2-4307-B413-E5B941994AA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0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889375" y="0"/>
            <a:ext cx="29543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r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February 2007</a:t>
            </a:r>
          </a:p>
        </p:txBody>
      </p:sp>
      <p:sp>
        <p:nvSpPr>
          <p:cNvPr id="80899" name="Rectangle 6"/>
          <p:cNvSpPr txBox="1">
            <a:spLocks noGrp="1" noChangeArrowheads="1"/>
          </p:cNvSpPr>
          <p:nvPr/>
        </p:nvSpPr>
        <p:spPr bwMode="auto">
          <a:xfrm>
            <a:off x="0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NGWP</a:t>
            </a:r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B9BE23AB-FC82-4CF3-B352-0A94CDA2E863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8090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2D5A1E74-AC0C-43BA-B7C6-0751C63DF407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11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 txBox="1">
            <a:spLocks noGrp="1" noChangeArrowheads="1"/>
          </p:cNvSpPr>
          <p:nvPr/>
        </p:nvSpPr>
        <p:spPr bwMode="auto">
          <a:xfrm>
            <a:off x="3889375" y="0"/>
            <a:ext cx="29543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r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February 2007</a:t>
            </a:r>
          </a:p>
        </p:txBody>
      </p:sp>
      <p:sp>
        <p:nvSpPr>
          <p:cNvPr id="91139" name="Rectangle 6"/>
          <p:cNvSpPr txBox="1">
            <a:spLocks noGrp="1" noChangeArrowheads="1"/>
          </p:cNvSpPr>
          <p:nvPr/>
        </p:nvSpPr>
        <p:spPr bwMode="auto">
          <a:xfrm>
            <a:off x="0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NGWP</a:t>
            </a: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CF3E4883-769C-4224-BE3B-7D9B37DD0528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12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9114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626B1710-5610-473D-BF80-44F41AAD3A84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13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0C9C87EE-9677-4A92-835A-E96A2B8329D2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14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A802D026-7DBB-43E9-A442-92CA3DDB2F73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15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75" tIns="47838" rIns="95675" bIns="47838" anchor="b"/>
          <a:lstStyle>
            <a:lvl1pPr defTabSz="898525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898525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98525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98525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98525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fld id="{9948E025-43D8-4B5F-B63A-66253749FC1D}" type="slidenum">
              <a:rPr lang="en-GB" sz="13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pPr algn="r" eaLnBrk="1" hangingPunct="1"/>
              <a:t>17</a:t>
            </a:fld>
            <a:endParaRPr lang="en-GB" sz="130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983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49ED29FD-11AB-4A5B-95A5-717A18E9A6D2}" type="slidenum">
              <a:rPr lang="nl-NL" sz="1200"/>
              <a:pPr eaLnBrk="1" hangingPunct="1"/>
              <a:t>19</a:t>
            </a:fld>
            <a:endParaRPr lang="nl-NL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993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05CC9604-D791-4B0F-A363-CFF480E6B8E8}" type="slidenum">
              <a:rPr lang="nl-NL" sz="1200"/>
              <a:pPr eaLnBrk="1" hangingPunct="1"/>
              <a:t>20</a:t>
            </a:fld>
            <a:endParaRPr 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819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AC142B06-E27D-4B83-9623-EDAE01B7161A}" type="slidenum">
              <a:rPr lang="nl-NL" sz="1200"/>
              <a:pPr eaLnBrk="1" hangingPunct="1"/>
              <a:t>2</a:t>
            </a:fld>
            <a:endParaRPr lang="nl-NL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003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5C36CA1F-D575-4FBC-9947-EF55B9FE53F9}" type="slidenum">
              <a:rPr lang="nl-NL" sz="1200"/>
              <a:pPr eaLnBrk="1" hangingPunct="1"/>
              <a:t>21</a:t>
            </a:fld>
            <a:endParaRPr lang="nl-NL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013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F90AB2D9-B9F0-4284-9DD4-DD2665615719}" type="slidenum">
              <a:rPr lang="nl-NL" sz="1200"/>
              <a:pPr eaLnBrk="1" hangingPunct="1"/>
              <a:t>22</a:t>
            </a:fld>
            <a:endParaRPr lang="nl-NL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024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0249548-8CBD-4A32-987E-94861F18716B}" type="slidenum">
              <a:rPr lang="nl-NL" sz="1200"/>
              <a:pPr eaLnBrk="1" hangingPunct="1"/>
              <a:t>23</a:t>
            </a:fld>
            <a:endParaRPr lang="nl-NL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034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5F974D5-4251-4DB8-9334-585C7AC387A7}" type="slidenum">
              <a:rPr lang="nl-NL" sz="1200"/>
              <a:pPr eaLnBrk="1" hangingPunct="1"/>
              <a:t>24</a:t>
            </a:fld>
            <a:endParaRPr lang="nl-NL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105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90A16A90-F00D-433B-BEBD-DF7EBD397395}" type="slidenum">
              <a:rPr lang="nl-NL" sz="1200"/>
              <a:pPr eaLnBrk="1" hangingPunct="1"/>
              <a:t>25</a:t>
            </a:fld>
            <a:endParaRPr lang="nl-NL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292E60E-0B32-4140-B622-B2BA3A8C4524}" type="slidenum">
              <a:rPr lang="en-US" sz="1200">
                <a:latin typeface="Arial" charset="0"/>
                <a:ea typeface="ＭＳ Ｐゴシック" charset="-128"/>
              </a:rPr>
              <a:pPr eaLnBrk="1" hangingPunct="1"/>
              <a:t>26</a:t>
            </a:fld>
            <a:endParaRPr lang="en-US" sz="1200">
              <a:latin typeface="Arial" charset="0"/>
              <a:ea typeface="ＭＳ Ｐゴシック" charset="-128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charset="0"/>
              </a:rPr>
              <a:t>Goede opening sheet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D6408EEF-8CA0-4FCB-9B4C-0E1F7916A70C}" type="slidenum">
              <a:rPr lang="en-US" sz="1200">
                <a:latin typeface="Arial" charset="0"/>
                <a:ea typeface="ＭＳ Ｐゴシック" charset="-128"/>
              </a:rPr>
              <a:pPr eaLnBrk="1" hangingPunct="1"/>
              <a:t>27</a:t>
            </a:fld>
            <a:endParaRPr lang="en-US" sz="1200">
              <a:latin typeface="Arial" charset="0"/>
              <a:ea typeface="ＭＳ Ｐゴシック" charset="-128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177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AC1EEF5D-2007-4448-AEB6-77592BE12B91}" type="slidenum">
              <a:rPr lang="nl-NL" sz="1200"/>
              <a:pPr eaLnBrk="1" hangingPunct="1"/>
              <a:t>28</a:t>
            </a:fld>
            <a:endParaRPr lang="nl-NL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208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34F73518-11FA-49F9-ACFF-48A7D4CEDBD3}" type="slidenum">
              <a:rPr lang="nl-NL" sz="1200"/>
              <a:pPr eaLnBrk="1" hangingPunct="1"/>
              <a:t>29</a:t>
            </a:fld>
            <a:endParaRPr lang="nl-NL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259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39800B3A-80EA-4D03-A114-E5DD132F753D}" type="slidenum">
              <a:rPr lang="nl-NL" sz="1200"/>
              <a:pPr eaLnBrk="1" hangingPunct="1"/>
              <a:t>30</a:t>
            </a:fld>
            <a:endParaRPr 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829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217F1BD-3071-40C5-9B87-32B9B446FDE5}" type="slidenum">
              <a:rPr lang="nl-NL" sz="1200"/>
              <a:pPr eaLnBrk="1" hangingPunct="1"/>
              <a:t>4</a:t>
            </a:fld>
            <a:endParaRPr lang="nl-NL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280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CB53472C-890E-4F27-93F5-BB3B52C2D022}" type="slidenum">
              <a:rPr lang="nl-NL" sz="1200"/>
              <a:pPr eaLnBrk="1" hangingPunct="1"/>
              <a:t>31</a:t>
            </a:fld>
            <a:endParaRPr lang="nl-NL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488AEEC1-3E72-4104-810F-D5F3BCB376C4}" type="slidenum">
              <a:rPr lang="nl-NL" sz="1200"/>
              <a:pPr eaLnBrk="1" hangingPunct="1"/>
              <a:t>32</a:t>
            </a:fld>
            <a:endParaRPr lang="nl-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63588"/>
            <a:ext cx="4983162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729163"/>
            <a:ext cx="4976812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4CA49871-BABB-4704-B5E9-63F07B6B25B0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9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 txBox="1">
            <a:spLocks noGrp="1" noChangeArrowheads="1"/>
          </p:cNvSpPr>
          <p:nvPr/>
        </p:nvSpPr>
        <p:spPr bwMode="auto">
          <a:xfrm>
            <a:off x="3889375" y="94615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7A76F069-23DF-4041-839B-0D31E9E6F9C4}" type="slidenum">
              <a:rPr lang="en-GB" sz="12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10</a:t>
            </a:fld>
            <a:endParaRPr lang="en-GB" sz="12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0D6F-66E6-4510-BE73-DD1BB1D73242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F2D9-342B-4633-B119-9F35E226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3DC5-E126-4103-9554-20A89E3CFBA5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9F1A-1AD8-4BA4-91ED-CACB627B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4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2809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50537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191200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58690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71110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10067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56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821742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647434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718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7A78-54A7-4AEC-BD64-F3269AB1C3FF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C968-4A6D-47D4-9CA2-7294E6F7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17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42085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31774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7257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941328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67242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63163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0791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472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169057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36957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5099-ABC1-4677-A54D-188BC4BDC6D9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957F-65F7-434F-86EC-3704E500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00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9358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70786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33436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84727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726398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92073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8452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2442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286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809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C7A2-D412-4A1F-841B-AF3A7EBBF359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64A7-ABC4-43AC-AA3C-23A896172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69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63866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79595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52333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65108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78131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3853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84816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8225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67759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3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5632-4274-4A3E-AC4B-D946B07B54BA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B19F-D865-49AD-8786-6A6AFB4DE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52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218912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183809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4481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4421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14341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2353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6867170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5365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76878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6984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C60F-1431-4AF2-9C92-8B3BBF5FA95E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F133-13C4-4A92-A100-6A1338E5C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45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9042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702540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19624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40813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24488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1500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12863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734130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894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2115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1020-2C15-4865-A1F9-223D5C9F6663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EC6F1-37E3-4C9B-BC29-E2AD00A4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5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3217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6759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582902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889745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48850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49764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80810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83786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265108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532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28EF-2183-49D3-B64B-0049129FA8E6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4B14-E751-469E-A07C-60D90DFF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91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85434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85939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06672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95266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276350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40787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24026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6187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03513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64203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DF97-1326-4E4C-BFD4-DE38A3E47543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6A2C-9A65-45FC-B150-0B975573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82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04289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67906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45260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74761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825984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629818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800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92379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4129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818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1DB6-4DAF-41DB-9783-178FD539BB37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0DECE-EA3B-4AB0-B8DE-D8F7851A1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38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82329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28321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295026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23473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47476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062119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619287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34864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085889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0527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6C1E-2A05-4769-AEA6-1C373B6E9973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F2D5-191B-41A0-8861-B223C5F99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3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B1E5-AF52-4A96-8F0A-A87794257D96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4F05-3E02-4AD6-90D3-AAC89BCD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58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766826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71034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93118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91714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0301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85486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533777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0062192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20206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266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BC41-2020-41D6-BD87-958F576D8C6A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FE4D-A1B0-42BF-841E-46925B216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46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12658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138687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520415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650890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3573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95565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1171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1709095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242919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7012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C277D-9D3B-4B02-A98F-CD2CCA4FE276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3536-1544-4CC3-9DCE-0BB898106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82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82852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18562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95609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606264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9823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33675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39630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27262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5656717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67344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406054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303255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61749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517622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399874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602585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1813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70882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00615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704989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205536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3331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451885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35517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41634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93551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27322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50795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54576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39713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3921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011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281271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04118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99131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37981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5102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04237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264697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96438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934986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4354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2191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289567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723943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87713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171714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908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61648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20038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78408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523867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61806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203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63829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73968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771603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724036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9841461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060100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1794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969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6558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69DB-23D3-4968-9155-0E09205F7368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140D-AC46-42D7-AF48-456A8FFD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55992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9219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8595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738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5769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0635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410558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529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401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1989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54809-D62B-4D4B-8413-549D66181BDD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18D3-D6AD-4875-AE7A-7B4F4E060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5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6796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777287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87641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9188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03131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46737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266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948080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7320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264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3A08-EB23-4866-8D08-0D76FAC99661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855-6BE7-44B2-9413-9C57FF72F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4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1833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7797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90113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6532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0036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2633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95525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38628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85902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663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0BC8-DCDF-471A-9136-9E5B5857DFFD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906A0-98B2-4346-9BF6-D988C90CB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7230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63440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783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858648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978281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2882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75031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95246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0707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09210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F0F0-326B-4B71-B702-63E7E156E217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0CD35-26A0-4364-9399-99AABD50F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6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7186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93999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7232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7082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60416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53508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33393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14037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0890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011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7BA5-4504-42C7-88E5-731DD9D08CCC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99AD-71B7-4266-A2C2-6036F587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5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73810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0261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2318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1762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8606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76086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3268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877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5232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228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F983-144B-40BD-AA9D-295A3BDB74EC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218B-6A79-42EA-A9BB-B527070E7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2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50294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25115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96358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96818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67227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8799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983078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Gill Sans" pitchFamily="-106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674776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3281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1209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WP Titel slide Nederland.jp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>
            <a:lvl1pPr algn="l"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44398A7-6BB4-4170-A73D-0EA166347B22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>
            <a:lvl1pPr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>
            <a:lvl1pPr algn="r"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2F4592-D927-47F2-B4ED-AB2FBB06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/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229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1639888"/>
            <a:ext cx="104648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5030788"/>
            <a:ext cx="10464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945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WP Slide Nederland.jp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>
            <a:lvl1pPr algn="l"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0224818-55EB-4213-B677-B4C145CAD820}" type="datetime1">
              <a:rPr lang="nl-NL"/>
              <a:pPr>
                <a:defRPr/>
              </a:pPr>
              <a:t>20-11-2012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>
            <a:lvl1pPr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>
            <a:lvl1pPr algn="r">
              <a:defRPr sz="17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6864BF9-6E30-4281-8596-E346C44BB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/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6pPr>
      <a:lvl7pPr marL="914400"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7pPr>
      <a:lvl8pPr marL="1371600"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8pPr>
      <a:lvl9pPr marL="1828800"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>
          <a:solidFill>
            <a:schemeClr val="tx1"/>
          </a:solidFill>
          <a:latin typeface="+mn-lt"/>
          <a:ea typeface="ＭＳ Ｐゴシック" charset="-128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>
          <a:solidFill>
            <a:schemeClr val="tx1"/>
          </a:solidFill>
          <a:latin typeface="+mn-lt"/>
          <a:ea typeface="ＭＳ Ｐゴシック" charset="-128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33829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6pPr>
      <a:lvl7pPr marL="38401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7pPr>
      <a:lvl8pPr marL="42973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8pPr>
      <a:lvl9pPr marL="4754563" indent="-325438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048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6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6" charset="0"/>
          <a:ea typeface="ヒラギノ角ゴ ProN W3" pitchFamily="-106" charset="-128"/>
          <a:cs typeface="ヒラギノ角ゴ ProN W3" pitchFamily="-106" charset="-128"/>
          <a:sym typeface="Gill Sans" pitchFamily="-106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2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2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2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slide" Target="slide2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atum 3"/>
          <p:cNvSpPr txBox="1">
            <a:spLocks noGrp="1"/>
          </p:cNvSpPr>
          <p:nvPr/>
        </p:nvSpPr>
        <p:spPr bwMode="auto">
          <a:xfrm>
            <a:off x="974725" y="8886825"/>
            <a:ext cx="27098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GB" sz="20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February 2007</a:t>
            </a:r>
          </a:p>
        </p:txBody>
      </p:sp>
      <p:sp>
        <p:nvSpPr>
          <p:cNvPr id="26627" name="Tijdelijke aanduiding voor dianummer 5"/>
          <p:cNvSpPr txBox="1">
            <a:spLocks noGrp="1"/>
          </p:cNvSpPr>
          <p:nvPr/>
        </p:nvSpPr>
        <p:spPr bwMode="auto">
          <a:xfrm>
            <a:off x="9320213" y="8886825"/>
            <a:ext cx="27098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/>
            <a:fld id="{B546FA25-6A77-4AC8-B86A-B6BFD8B7FB52}" type="slidenum">
              <a:rPr lang="en-GB" sz="2000">
                <a:solidFill>
                  <a:schemeClr val="tx1"/>
                </a:solidFill>
                <a:latin typeface="Times" charset="0"/>
                <a:ea typeface="ＭＳ Ｐゴシック" charset="-128"/>
              </a:rPr>
              <a:pPr algn="r"/>
              <a:t>1</a:t>
            </a:fld>
            <a:r>
              <a:rPr lang="en-GB" sz="2000">
                <a:solidFill>
                  <a:schemeClr val="tx1"/>
                </a:solidFill>
                <a:latin typeface="Times" charset="0"/>
                <a:ea typeface="ＭＳ Ｐゴシック" charset="-128"/>
              </a:rPr>
              <a:t> / &lt;##&gt;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4725" y="1395413"/>
            <a:ext cx="11488738" cy="769937"/>
          </a:xfrm>
          <a:noFill/>
        </p:spPr>
        <p:txBody>
          <a:bodyPr lIns="130046" tIns="65023" rIns="130046" bIns="65023" anchor="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4200" b="1" smtClean="0">
                <a:solidFill>
                  <a:srgbClr val="202F66"/>
                </a:solidFill>
                <a:latin typeface="Arial Black" charset="0"/>
              </a:rPr>
              <a:t>Netherlands Water Partnership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9013" y="2354263"/>
            <a:ext cx="9185275" cy="633412"/>
          </a:xfrm>
          <a:noFill/>
        </p:spPr>
        <p:txBody>
          <a:bodyPr lIns="130046" tIns="65023" rIns="130046" bIns="65023">
            <a:spAutoFit/>
          </a:bodyPr>
          <a:lstStyle/>
          <a:p>
            <a:pPr marL="0" indent="0" defTabSz="914400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3300" smtClean="0">
                <a:solidFill>
                  <a:srgbClr val="202F66"/>
                </a:solidFill>
              </a:rPr>
              <a:t>Jeroen van der Sommen</a:t>
            </a:r>
            <a:endParaRPr lang="en-GB" sz="3300" smtClean="0">
              <a:solidFill>
                <a:srgbClr val="202F66"/>
              </a:solidFill>
            </a:endParaRPr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0" y="2384425"/>
            <a:ext cx="13004800" cy="7369175"/>
            <a:chOff x="0" y="1056"/>
            <a:chExt cx="5760" cy="3264"/>
          </a:xfrm>
        </p:grpSpPr>
        <p:sp>
          <p:nvSpPr>
            <p:cNvPr id="26637" name="Rectangle 5"/>
            <p:cNvSpPr>
              <a:spLocks noChangeArrowheads="1"/>
            </p:cNvSpPr>
            <p:nvPr/>
          </p:nvSpPr>
          <p:spPr bwMode="auto">
            <a:xfrm flipV="1">
              <a:off x="192" y="3360"/>
              <a:ext cx="1392" cy="960"/>
            </a:xfrm>
            <a:prstGeom prst="rect">
              <a:avLst/>
            </a:prstGeom>
            <a:solidFill>
              <a:srgbClr val="00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38" name="Rectangle 6"/>
            <p:cNvSpPr>
              <a:spLocks noChangeArrowheads="1"/>
            </p:cNvSpPr>
            <p:nvPr/>
          </p:nvSpPr>
          <p:spPr bwMode="auto">
            <a:xfrm flipV="1">
              <a:off x="1584" y="3648"/>
              <a:ext cx="1392" cy="672"/>
            </a:xfrm>
            <a:prstGeom prst="rect">
              <a:avLst/>
            </a:prstGeom>
            <a:solidFill>
              <a:srgbClr val="00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39" name="Rectangle 7"/>
            <p:cNvSpPr>
              <a:spLocks noChangeArrowheads="1"/>
            </p:cNvSpPr>
            <p:nvPr/>
          </p:nvSpPr>
          <p:spPr bwMode="auto">
            <a:xfrm>
              <a:off x="4368" y="3898"/>
              <a:ext cx="1392" cy="422"/>
            </a:xfrm>
            <a:prstGeom prst="rect">
              <a:avLst/>
            </a:prstGeom>
            <a:solidFill>
              <a:srgbClr val="00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algn="l"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0" name="Rectangle 8"/>
            <p:cNvSpPr>
              <a:spLocks noChangeArrowheads="1"/>
            </p:cNvSpPr>
            <p:nvPr/>
          </p:nvSpPr>
          <p:spPr bwMode="auto">
            <a:xfrm>
              <a:off x="2976" y="3792"/>
              <a:ext cx="1392" cy="528"/>
            </a:xfrm>
            <a:prstGeom prst="rect">
              <a:avLst/>
            </a:prstGeom>
            <a:solidFill>
              <a:srgbClr val="00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1" name="Rectangle 9"/>
            <p:cNvSpPr>
              <a:spLocks noChangeArrowheads="1"/>
            </p:cNvSpPr>
            <p:nvPr/>
          </p:nvSpPr>
          <p:spPr bwMode="auto">
            <a:xfrm>
              <a:off x="0" y="2112"/>
              <a:ext cx="192" cy="2208"/>
            </a:xfrm>
            <a:prstGeom prst="rect">
              <a:avLst/>
            </a:prstGeom>
            <a:solidFill>
              <a:srgbClr val="ED3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algn="l"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2" name="Rectangle 10"/>
            <p:cNvSpPr>
              <a:spLocks noChangeArrowheads="1"/>
            </p:cNvSpPr>
            <p:nvPr/>
          </p:nvSpPr>
          <p:spPr bwMode="auto">
            <a:xfrm flipV="1">
              <a:off x="192" y="3264"/>
              <a:ext cx="1392" cy="144"/>
            </a:xfrm>
            <a:prstGeom prst="rect">
              <a:avLst/>
            </a:prstGeom>
            <a:solidFill>
              <a:srgbClr val="82D1DB"/>
            </a:solidFill>
            <a:ln w="9525">
              <a:solidFill>
                <a:srgbClr val="7FD0DA"/>
              </a:solidFill>
              <a:miter lim="800000"/>
              <a:headEnd/>
              <a:tailEnd/>
            </a:ln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accent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3" name="Rectangle 11"/>
            <p:cNvSpPr>
              <a:spLocks noChangeArrowheads="1"/>
            </p:cNvSpPr>
            <p:nvPr/>
          </p:nvSpPr>
          <p:spPr bwMode="auto">
            <a:xfrm flipV="1">
              <a:off x="1584" y="3552"/>
              <a:ext cx="1392" cy="288"/>
            </a:xfrm>
            <a:prstGeom prst="rect">
              <a:avLst/>
            </a:prstGeom>
            <a:solidFill>
              <a:srgbClr val="82D1DB"/>
            </a:solidFill>
            <a:ln w="9525">
              <a:solidFill>
                <a:srgbClr val="7FD0DA"/>
              </a:solidFill>
              <a:miter lim="800000"/>
              <a:headEnd/>
              <a:tailEnd/>
            </a:ln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accent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4" name="Line 12"/>
            <p:cNvSpPr>
              <a:spLocks noChangeShapeType="1"/>
            </p:cNvSpPr>
            <p:nvPr/>
          </p:nvSpPr>
          <p:spPr bwMode="auto">
            <a:xfrm>
              <a:off x="1584" y="1584"/>
              <a:ext cx="0" cy="225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645" name="Rectangle 13"/>
            <p:cNvSpPr>
              <a:spLocks noChangeArrowheads="1"/>
            </p:cNvSpPr>
            <p:nvPr/>
          </p:nvSpPr>
          <p:spPr bwMode="auto">
            <a:xfrm>
              <a:off x="2976" y="2352"/>
              <a:ext cx="1392" cy="1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6" name="Rectangle 14"/>
            <p:cNvSpPr>
              <a:spLocks noChangeArrowheads="1"/>
            </p:cNvSpPr>
            <p:nvPr/>
          </p:nvSpPr>
          <p:spPr bwMode="auto">
            <a:xfrm>
              <a:off x="4368" y="2064"/>
              <a:ext cx="1392" cy="18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7" name="Rectangle 15"/>
            <p:cNvSpPr>
              <a:spLocks noChangeArrowheads="1"/>
            </p:cNvSpPr>
            <p:nvPr/>
          </p:nvSpPr>
          <p:spPr bwMode="auto">
            <a:xfrm flipV="1">
              <a:off x="2976" y="3120"/>
              <a:ext cx="1392" cy="960"/>
            </a:xfrm>
            <a:prstGeom prst="rect">
              <a:avLst/>
            </a:prstGeom>
            <a:solidFill>
              <a:srgbClr val="82D1DB"/>
            </a:solidFill>
            <a:ln w="9525">
              <a:solidFill>
                <a:srgbClr val="7FD0DA"/>
              </a:solidFill>
              <a:miter lim="800000"/>
              <a:headEnd/>
              <a:tailEnd/>
            </a:ln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accent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8" name="Rectangle 16"/>
            <p:cNvSpPr>
              <a:spLocks noChangeArrowheads="1"/>
            </p:cNvSpPr>
            <p:nvPr/>
          </p:nvSpPr>
          <p:spPr bwMode="auto">
            <a:xfrm flipV="1">
              <a:off x="4320" y="3312"/>
              <a:ext cx="1440" cy="624"/>
            </a:xfrm>
            <a:prstGeom prst="rect">
              <a:avLst/>
            </a:prstGeom>
            <a:solidFill>
              <a:srgbClr val="82D1DB"/>
            </a:solidFill>
            <a:ln w="9525">
              <a:solidFill>
                <a:srgbClr val="7FD0DA"/>
              </a:solidFill>
              <a:miter lim="800000"/>
              <a:headEnd/>
              <a:tailEnd/>
            </a:ln>
          </p:spPr>
          <p:txBody>
            <a:bodyPr rot="10800000" wrap="none" lIns="130046" tIns="65023" rIns="130046" bIns="65023" anchor="ctr"/>
            <a:lstStyle/>
            <a:p>
              <a:pPr defTabSz="1300163" eaLnBrk="0" hangingPunct="0"/>
              <a:endParaRPr lang="nl-NL" sz="3400">
                <a:solidFill>
                  <a:schemeClr val="accent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26649" name="Line 17"/>
            <p:cNvSpPr>
              <a:spLocks noChangeShapeType="1"/>
            </p:cNvSpPr>
            <p:nvPr/>
          </p:nvSpPr>
          <p:spPr bwMode="auto">
            <a:xfrm>
              <a:off x="2976" y="1056"/>
              <a:ext cx="0" cy="27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650" name="Line 18"/>
            <p:cNvSpPr>
              <a:spLocks noChangeShapeType="1"/>
            </p:cNvSpPr>
            <p:nvPr/>
          </p:nvSpPr>
          <p:spPr bwMode="auto">
            <a:xfrm>
              <a:off x="4368" y="1632"/>
              <a:ext cx="0" cy="24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75" y="423863"/>
            <a:ext cx="20589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5338"/>
            <a:ext cx="4144963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4105275"/>
            <a:ext cx="31289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31289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9" descr="L0206-323, Aeroview-Rotterd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600" y="4524375"/>
            <a:ext cx="31242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3"/>
          <p:cNvSpPr>
            <a:spLocks noChangeArrowheads="1"/>
          </p:cNvSpPr>
          <p:nvPr/>
        </p:nvSpPr>
        <p:spPr bwMode="auto">
          <a:xfrm>
            <a:off x="966788" y="3429000"/>
            <a:ext cx="91027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l" defTabSz="1300163" eaLnBrk="0" hangingPunct="0">
              <a:spcBef>
                <a:spcPct val="50000"/>
              </a:spcBef>
            </a:pPr>
            <a:r>
              <a:rPr lang="en-US" sz="2800">
                <a:solidFill>
                  <a:srgbClr val="202F66"/>
                </a:solidFill>
                <a:latin typeface="Trebuchet MS" charset="0"/>
                <a:ea typeface="ＭＳ Ｐゴシック" charset="-128"/>
              </a:rPr>
              <a:t>14 oktober 2008</a:t>
            </a:r>
            <a:endParaRPr lang="en-GB" sz="2800">
              <a:solidFill>
                <a:srgbClr val="202F66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4646613" y="650875"/>
            <a:ext cx="83439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Thematic en Regional Clusters </a:t>
            </a:r>
          </a:p>
        </p:txBody>
      </p:sp>
      <p:sp>
        <p:nvSpPr>
          <p:cNvPr id="35844" name="Tekstvak 14"/>
          <p:cNvSpPr txBox="1">
            <a:spLocks noChangeArrowheads="1"/>
          </p:cNvSpPr>
          <p:nvPr/>
        </p:nvSpPr>
        <p:spPr bwMode="auto">
          <a:xfrm>
            <a:off x="377825" y="1525588"/>
            <a:ext cx="3297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Watertechnologie</a:t>
            </a:r>
          </a:p>
        </p:txBody>
      </p:sp>
      <p:sp>
        <p:nvSpPr>
          <p:cNvPr id="35845" name="Tekstvak 15"/>
          <p:cNvSpPr txBox="1">
            <a:spLocks noChangeArrowheads="1"/>
          </p:cNvSpPr>
          <p:nvPr/>
        </p:nvSpPr>
        <p:spPr bwMode="auto">
          <a:xfrm>
            <a:off x="442913" y="2379663"/>
            <a:ext cx="3298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Watertechnologie</a:t>
            </a:r>
          </a:p>
        </p:txBody>
      </p:sp>
      <p:sp>
        <p:nvSpPr>
          <p:cNvPr id="35846" name="Tekstvak 16"/>
          <p:cNvSpPr txBox="1">
            <a:spLocks noChangeArrowheads="1"/>
          </p:cNvSpPr>
          <p:nvPr/>
        </p:nvSpPr>
        <p:spPr bwMode="auto">
          <a:xfrm>
            <a:off x="358775" y="3201988"/>
            <a:ext cx="3297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Watertechnologie</a:t>
            </a:r>
          </a:p>
        </p:txBody>
      </p:sp>
      <p:pic>
        <p:nvPicPr>
          <p:cNvPr id="35847" name="Picture 2" descr="http://www.johncrane.co.uk/images/maps_new/netherl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88" y="1084263"/>
            <a:ext cx="8710612" cy="80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hthoek 40"/>
          <p:cNvSpPr>
            <a:spLocks noChangeArrowheads="1"/>
          </p:cNvSpPr>
          <p:nvPr/>
        </p:nvSpPr>
        <p:spPr bwMode="auto">
          <a:xfrm>
            <a:off x="8999538" y="2144713"/>
            <a:ext cx="438150" cy="423862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49" name="Rechthoek 41"/>
          <p:cNvSpPr>
            <a:spLocks noChangeArrowheads="1"/>
          </p:cNvSpPr>
          <p:nvPr/>
        </p:nvSpPr>
        <p:spPr bwMode="auto">
          <a:xfrm>
            <a:off x="7085013" y="4206875"/>
            <a:ext cx="438150" cy="4238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0" name="Rechthoek 42"/>
          <p:cNvSpPr>
            <a:spLocks noChangeArrowheads="1"/>
          </p:cNvSpPr>
          <p:nvPr/>
        </p:nvSpPr>
        <p:spPr bwMode="auto">
          <a:xfrm>
            <a:off x="9137650" y="4800600"/>
            <a:ext cx="438150" cy="4238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1" name="Rechthoek 43"/>
          <p:cNvSpPr>
            <a:spLocks noChangeArrowheads="1"/>
          </p:cNvSpPr>
          <p:nvPr/>
        </p:nvSpPr>
        <p:spPr bwMode="auto">
          <a:xfrm>
            <a:off x="10299700" y="4262438"/>
            <a:ext cx="438150" cy="422275"/>
          </a:xfrm>
          <a:prstGeom prst="rect">
            <a:avLst/>
          </a:prstGeom>
          <a:solidFill>
            <a:srgbClr val="A3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nl-NL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2" name="Rechthoek 44"/>
          <p:cNvSpPr>
            <a:spLocks noChangeArrowheads="1"/>
          </p:cNvSpPr>
          <p:nvPr/>
        </p:nvSpPr>
        <p:spPr bwMode="auto">
          <a:xfrm>
            <a:off x="8156575" y="6053138"/>
            <a:ext cx="438150" cy="4222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3" name="Rechthoek 45"/>
          <p:cNvSpPr>
            <a:spLocks noChangeArrowheads="1"/>
          </p:cNvSpPr>
          <p:nvPr/>
        </p:nvSpPr>
        <p:spPr bwMode="auto">
          <a:xfrm>
            <a:off x="5527675" y="6308725"/>
            <a:ext cx="438150" cy="4238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4" name="Rechthoek 46"/>
          <p:cNvSpPr>
            <a:spLocks noChangeArrowheads="1"/>
          </p:cNvSpPr>
          <p:nvPr/>
        </p:nvSpPr>
        <p:spPr bwMode="auto">
          <a:xfrm>
            <a:off x="6877050" y="4992688"/>
            <a:ext cx="439738" cy="42386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5" name="Rechthoek 47"/>
          <p:cNvSpPr>
            <a:spLocks noChangeArrowheads="1"/>
          </p:cNvSpPr>
          <p:nvPr/>
        </p:nvSpPr>
        <p:spPr bwMode="auto">
          <a:xfrm>
            <a:off x="6265863" y="5518150"/>
            <a:ext cx="438150" cy="4238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6" name="Rechthoek 48"/>
          <p:cNvSpPr>
            <a:spLocks noChangeArrowheads="1"/>
          </p:cNvSpPr>
          <p:nvPr/>
        </p:nvSpPr>
        <p:spPr bwMode="auto">
          <a:xfrm>
            <a:off x="6357938" y="4781550"/>
            <a:ext cx="438150" cy="422275"/>
          </a:xfrm>
          <a:prstGeom prst="rect">
            <a:avLst/>
          </a:prstGeom>
          <a:solidFill>
            <a:srgbClr val="D1D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nl-NL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7" name="Rechthoek 70"/>
          <p:cNvSpPr>
            <a:spLocks noChangeArrowheads="1"/>
          </p:cNvSpPr>
          <p:nvPr/>
        </p:nvSpPr>
        <p:spPr bwMode="auto">
          <a:xfrm>
            <a:off x="9374188" y="6924675"/>
            <a:ext cx="438150" cy="42386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8" name="Rechthoek 72"/>
          <p:cNvSpPr>
            <a:spLocks noChangeArrowheads="1"/>
          </p:cNvSpPr>
          <p:nvPr/>
        </p:nvSpPr>
        <p:spPr bwMode="auto">
          <a:xfrm>
            <a:off x="8256588" y="3881438"/>
            <a:ext cx="439737" cy="423862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59" name="Rechthoek 41"/>
          <p:cNvSpPr>
            <a:spLocks noChangeArrowheads="1"/>
          </p:cNvSpPr>
          <p:nvPr/>
        </p:nvSpPr>
        <p:spPr bwMode="auto">
          <a:xfrm>
            <a:off x="10593388" y="4456113"/>
            <a:ext cx="439737" cy="425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grpSp>
        <p:nvGrpSpPr>
          <p:cNvPr id="35860" name="Group 50"/>
          <p:cNvGrpSpPr>
            <a:grpSpLocks/>
          </p:cNvGrpSpPr>
          <p:nvPr/>
        </p:nvGrpSpPr>
        <p:grpSpPr bwMode="auto">
          <a:xfrm>
            <a:off x="0" y="534988"/>
            <a:ext cx="5167313" cy="8464550"/>
            <a:chOff x="0" y="237"/>
            <a:chExt cx="2289" cy="3749"/>
          </a:xfrm>
        </p:grpSpPr>
        <p:sp>
          <p:nvSpPr>
            <p:cNvPr id="35867" name="Rechthoek 17"/>
            <p:cNvSpPr>
              <a:spLocks noChangeArrowheads="1"/>
            </p:cNvSpPr>
            <p:nvPr/>
          </p:nvSpPr>
          <p:spPr bwMode="auto">
            <a:xfrm>
              <a:off x="0" y="237"/>
              <a:ext cx="1895" cy="3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68" name="Tekstvak 49"/>
            <p:cNvSpPr txBox="1">
              <a:spLocks noChangeArrowheads="1"/>
            </p:cNvSpPr>
            <p:nvPr/>
          </p:nvSpPr>
          <p:spPr bwMode="auto">
            <a:xfrm>
              <a:off x="351" y="676"/>
              <a:ext cx="1938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Water technology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Amsterdam Initiatives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Membrane Valley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Water and climate/green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Water and health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Salt/sweet/silt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Aqua dock Rotterdam</a:t>
              </a: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/>
              </a:r>
              <a:b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</a:br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Delta technology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Int. Publiek/Private Sam. 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Vitaal Water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Sensor and Remote Sensing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Twente Water Centre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EWP</a:t>
              </a:r>
            </a:p>
            <a:p>
              <a:pPr algn="l"/>
              <a:endParaRPr lang="en-US" sz="1700">
                <a:solidFill>
                  <a:srgbClr val="4597A0"/>
                </a:solidFill>
                <a:latin typeface="Trebuchet MS" charset="0"/>
                <a:ea typeface="ＭＳ Ｐゴシック" charset="-128"/>
              </a:endParaRPr>
            </a:p>
            <a:p>
              <a:pPr algn="l"/>
              <a:r>
                <a:rPr lang="en-US" sz="17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Waterhuis Kiwa</a:t>
              </a:r>
            </a:p>
          </p:txBody>
        </p:sp>
        <p:sp>
          <p:nvSpPr>
            <p:cNvPr id="35869" name="Rechthoek 50"/>
            <p:cNvSpPr>
              <a:spLocks noChangeArrowheads="1"/>
            </p:cNvSpPr>
            <p:nvPr/>
          </p:nvSpPr>
          <p:spPr bwMode="auto">
            <a:xfrm>
              <a:off x="155" y="675"/>
              <a:ext cx="204" cy="16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0" name="Rechthoek 51"/>
            <p:cNvSpPr>
              <a:spLocks noChangeArrowheads="1"/>
            </p:cNvSpPr>
            <p:nvPr/>
          </p:nvSpPr>
          <p:spPr bwMode="auto">
            <a:xfrm>
              <a:off x="155" y="905"/>
              <a:ext cx="204" cy="1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1" name="Rechthoek 52"/>
            <p:cNvSpPr>
              <a:spLocks noChangeArrowheads="1"/>
            </p:cNvSpPr>
            <p:nvPr/>
          </p:nvSpPr>
          <p:spPr bwMode="auto">
            <a:xfrm>
              <a:off x="155" y="1136"/>
              <a:ext cx="204" cy="164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2" name="Rechthoek 53"/>
            <p:cNvSpPr>
              <a:spLocks noChangeArrowheads="1"/>
            </p:cNvSpPr>
            <p:nvPr/>
          </p:nvSpPr>
          <p:spPr bwMode="auto">
            <a:xfrm>
              <a:off x="155" y="1374"/>
              <a:ext cx="204" cy="1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3" name="Rechthoek 54"/>
            <p:cNvSpPr>
              <a:spLocks noChangeArrowheads="1"/>
            </p:cNvSpPr>
            <p:nvPr/>
          </p:nvSpPr>
          <p:spPr bwMode="auto">
            <a:xfrm>
              <a:off x="155" y="1612"/>
              <a:ext cx="204" cy="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4" name="Rechthoek 56"/>
            <p:cNvSpPr>
              <a:spLocks noChangeArrowheads="1"/>
            </p:cNvSpPr>
            <p:nvPr/>
          </p:nvSpPr>
          <p:spPr bwMode="auto">
            <a:xfrm>
              <a:off x="155" y="1846"/>
              <a:ext cx="204" cy="1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5" name="Rechthoek 57"/>
            <p:cNvSpPr>
              <a:spLocks noChangeArrowheads="1"/>
            </p:cNvSpPr>
            <p:nvPr/>
          </p:nvSpPr>
          <p:spPr bwMode="auto">
            <a:xfrm>
              <a:off x="155" y="2086"/>
              <a:ext cx="204" cy="16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6" name="Rechthoek 58"/>
            <p:cNvSpPr>
              <a:spLocks noChangeArrowheads="1"/>
            </p:cNvSpPr>
            <p:nvPr/>
          </p:nvSpPr>
          <p:spPr bwMode="auto">
            <a:xfrm>
              <a:off x="155" y="2314"/>
              <a:ext cx="204" cy="163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7" name="Rechthoek 59"/>
            <p:cNvSpPr>
              <a:spLocks noChangeArrowheads="1"/>
            </p:cNvSpPr>
            <p:nvPr/>
          </p:nvSpPr>
          <p:spPr bwMode="auto">
            <a:xfrm>
              <a:off x="155" y="2547"/>
              <a:ext cx="204" cy="164"/>
            </a:xfrm>
            <a:prstGeom prst="rect">
              <a:avLst/>
            </a:prstGeom>
            <a:solidFill>
              <a:srgbClr val="D1D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nl-NL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8" name="Rechthoek 71"/>
            <p:cNvSpPr>
              <a:spLocks noChangeArrowheads="1"/>
            </p:cNvSpPr>
            <p:nvPr/>
          </p:nvSpPr>
          <p:spPr bwMode="auto">
            <a:xfrm>
              <a:off x="157" y="2760"/>
              <a:ext cx="202" cy="16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79" name="Rechthoek 73"/>
            <p:cNvSpPr>
              <a:spLocks noChangeArrowheads="1"/>
            </p:cNvSpPr>
            <p:nvPr/>
          </p:nvSpPr>
          <p:spPr bwMode="auto">
            <a:xfrm>
              <a:off x="155" y="3005"/>
              <a:ext cx="204" cy="152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80" name="Rechthoek 54"/>
            <p:cNvSpPr>
              <a:spLocks noChangeArrowheads="1"/>
            </p:cNvSpPr>
            <p:nvPr/>
          </p:nvSpPr>
          <p:spPr bwMode="auto">
            <a:xfrm>
              <a:off x="154" y="3466"/>
              <a:ext cx="204" cy="16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81" name="Rechthoek 54"/>
            <p:cNvSpPr>
              <a:spLocks noChangeArrowheads="1"/>
            </p:cNvSpPr>
            <p:nvPr/>
          </p:nvSpPr>
          <p:spPr bwMode="auto">
            <a:xfrm>
              <a:off x="155" y="3690"/>
              <a:ext cx="204" cy="16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5882" name="Rechthoek 41"/>
            <p:cNvSpPr>
              <a:spLocks noChangeArrowheads="1"/>
            </p:cNvSpPr>
            <p:nvPr/>
          </p:nvSpPr>
          <p:spPr bwMode="auto">
            <a:xfrm>
              <a:off x="157" y="3222"/>
              <a:ext cx="210" cy="1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sp>
        <p:nvSpPr>
          <p:cNvPr id="35861" name="Rechthoek 44"/>
          <p:cNvSpPr>
            <a:spLocks noChangeArrowheads="1"/>
          </p:cNvSpPr>
          <p:nvPr/>
        </p:nvSpPr>
        <p:spPr bwMode="auto">
          <a:xfrm>
            <a:off x="6529388" y="7823200"/>
            <a:ext cx="438150" cy="422275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5862" name="Rechthoek 46"/>
          <p:cNvSpPr>
            <a:spLocks noChangeArrowheads="1"/>
          </p:cNvSpPr>
          <p:nvPr/>
        </p:nvSpPr>
        <p:spPr bwMode="auto">
          <a:xfrm>
            <a:off x="7851775" y="4854575"/>
            <a:ext cx="441325" cy="4238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grpSp>
        <p:nvGrpSpPr>
          <p:cNvPr id="35863" name="Groep 53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5864" name="Picture 2" descr="BBB IE 07 - EV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hthoek 21"/>
          <p:cNvSpPr>
            <a:spLocks noChangeArrowheads="1"/>
          </p:cNvSpPr>
          <p:nvPr/>
        </p:nvSpPr>
        <p:spPr bwMode="auto">
          <a:xfrm>
            <a:off x="0" y="1058863"/>
            <a:ext cx="13004800" cy="8027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4646613" y="614363"/>
            <a:ext cx="83439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grpSp>
        <p:nvGrpSpPr>
          <p:cNvPr id="36869" name="Groep 27"/>
          <p:cNvGrpSpPr>
            <a:grpSpLocks/>
          </p:cNvGrpSpPr>
          <p:nvPr/>
        </p:nvGrpSpPr>
        <p:grpSpPr bwMode="auto">
          <a:xfrm>
            <a:off x="0" y="1995488"/>
            <a:ext cx="8027988" cy="3533775"/>
            <a:chOff x="0" y="1010078"/>
            <a:chExt cx="5645880" cy="2484450"/>
          </a:xfrm>
        </p:grpSpPr>
        <p:pic>
          <p:nvPicPr>
            <p:cNvPr id="21" name="Picture 2" descr="http://www.johncrane.co.uk/images/maps_new/netherland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2169" y="1010078"/>
              <a:ext cx="2583711" cy="2484450"/>
            </a:xfrm>
            <a:prstGeom prst="rect">
              <a:avLst/>
            </a:prstGeom>
            <a:noFill/>
            <a:scene3d>
              <a:camera prst="orthographicFront">
                <a:rot lat="3000000" lon="19200000" rev="19199990"/>
              </a:camera>
              <a:lightRig rig="threePt" dir="t"/>
            </a:scene3d>
          </p:spPr>
        </p:pic>
        <p:sp>
          <p:nvSpPr>
            <p:cNvPr id="36892" name="Tekstvak 23"/>
            <p:cNvSpPr txBox="1">
              <a:spLocks noChangeArrowheads="1"/>
            </p:cNvSpPr>
            <p:nvPr/>
          </p:nvSpPr>
          <p:spPr bwMode="auto">
            <a:xfrm>
              <a:off x="0" y="2130858"/>
              <a:ext cx="1817923" cy="33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Nederland </a:t>
              </a:r>
            </a:p>
          </p:txBody>
        </p:sp>
      </p:grpSp>
      <p:grpSp>
        <p:nvGrpSpPr>
          <p:cNvPr id="3" name="Groep 28"/>
          <p:cNvGrpSpPr>
            <a:grpSpLocks/>
          </p:cNvGrpSpPr>
          <p:nvPr/>
        </p:nvGrpSpPr>
        <p:grpSpPr bwMode="auto">
          <a:xfrm>
            <a:off x="0" y="4249738"/>
            <a:ext cx="9177338" cy="3189287"/>
            <a:chOff x="1" y="2583697"/>
            <a:chExt cx="6453962" cy="2243472"/>
          </a:xfrm>
        </p:grpSpPr>
        <p:pic>
          <p:nvPicPr>
            <p:cNvPr id="14353" name="Picture 1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44294" y="2583697"/>
              <a:ext cx="3809669" cy="224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3000000" lon="19199999" rev="19199990"/>
              </a:camera>
              <a:lightRig rig="threePt" dir="t"/>
            </a:scene3d>
          </p:spPr>
        </p:pic>
        <p:sp>
          <p:nvSpPr>
            <p:cNvPr id="36890" name="Tekstvak 24"/>
            <p:cNvSpPr txBox="1">
              <a:spLocks noChangeArrowheads="1"/>
            </p:cNvSpPr>
            <p:nvPr/>
          </p:nvSpPr>
          <p:spPr bwMode="auto">
            <a:xfrm>
              <a:off x="1" y="3282301"/>
              <a:ext cx="1829019" cy="3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Europa </a:t>
              </a:r>
            </a:p>
          </p:txBody>
        </p:sp>
      </p:grpSp>
      <p:grpSp>
        <p:nvGrpSpPr>
          <p:cNvPr id="36871" name="Groep 85"/>
          <p:cNvGrpSpPr>
            <a:grpSpLocks/>
          </p:cNvGrpSpPr>
          <p:nvPr/>
        </p:nvGrpSpPr>
        <p:grpSpPr bwMode="auto">
          <a:xfrm>
            <a:off x="0" y="396875"/>
            <a:ext cx="10234613" cy="2736850"/>
            <a:chOff x="0" y="279400"/>
            <a:chExt cx="7195794" cy="1923991"/>
          </a:xfrm>
        </p:grpSpPr>
        <p:grpSp>
          <p:nvGrpSpPr>
            <p:cNvPr id="36876" name="Groep 55"/>
            <p:cNvGrpSpPr>
              <a:grpSpLocks/>
            </p:cNvGrpSpPr>
            <p:nvPr/>
          </p:nvGrpSpPr>
          <p:grpSpPr bwMode="auto">
            <a:xfrm>
              <a:off x="0" y="279400"/>
              <a:ext cx="6421436" cy="1211262"/>
              <a:chOff x="0" y="279401"/>
              <a:chExt cx="6421436" cy="1211423"/>
            </a:xfrm>
          </p:grpSpPr>
          <p:grpSp>
            <p:nvGrpSpPr>
              <p:cNvPr id="6" name="Group 53"/>
              <p:cNvGrpSpPr>
                <a:grpSpLocks/>
              </p:cNvGrpSpPr>
              <p:nvPr/>
            </p:nvGrpSpPr>
            <p:grpSpPr bwMode="auto">
              <a:xfrm>
                <a:off x="3585342" y="279401"/>
                <a:ext cx="2836094" cy="1211423"/>
                <a:chOff x="1410" y="480"/>
                <a:chExt cx="3390" cy="3584"/>
              </a:xfrm>
              <a:scene3d>
                <a:camera prst="orthographicFront">
                  <a:rot lat="1200000" lon="17400000" rev="18600000"/>
                </a:camera>
                <a:lightRig rig="threePt" dir="t"/>
              </a:scene3d>
            </p:grpSpPr>
            <p:sp>
              <p:nvSpPr>
                <p:cNvPr id="179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673" y="1868"/>
                  <a:ext cx="2127" cy="17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2 w 21600"/>
                    <a:gd name="T25" fmla="*/ 6739 h 21600"/>
                    <a:gd name="T26" fmla="*/ 16177 w 21600"/>
                    <a:gd name="T27" fmla="*/ 20442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00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80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410" y="1056"/>
                  <a:ext cx="2153" cy="13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90 w 21600"/>
                    <a:gd name="T25" fmla="*/ 2565 h 21600"/>
                    <a:gd name="T26" fmla="*/ 16132 w 21600"/>
                    <a:gd name="T27" fmla="*/ 1955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  <a:alpha val="80000"/>
                  </a:scheme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81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061" y="480"/>
                  <a:ext cx="1332" cy="19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70 w 21600"/>
                    <a:gd name="T25" fmla="*/ 7714 h 21600"/>
                    <a:gd name="T26" fmla="*/ 19151 w 21600"/>
                    <a:gd name="T27" fmla="*/ 202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00FF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82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1850" y="1846"/>
                  <a:ext cx="1282" cy="2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2 w 21600"/>
                    <a:gd name="T25" fmla="*/ 5668 h 21600"/>
                    <a:gd name="T26" fmla="*/ 20202 w 21600"/>
                    <a:gd name="T27" fmla="*/ 1598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99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</p:grpSp>
          <p:sp>
            <p:nvSpPr>
              <p:cNvPr id="36887" name="Tekstvak 22"/>
              <p:cNvSpPr txBox="1">
                <a:spLocks noChangeArrowheads="1"/>
              </p:cNvSpPr>
              <p:nvPr/>
            </p:nvSpPr>
            <p:spPr bwMode="auto">
              <a:xfrm>
                <a:off x="0" y="776340"/>
                <a:ext cx="1966819" cy="33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r>
                  <a:rPr lang="en-US" sz="2300">
                    <a:solidFill>
                      <a:srgbClr val="4597A0"/>
                    </a:solidFill>
                    <a:latin typeface="Trebuchet MS" charset="0"/>
                    <a:ea typeface="ＭＳ Ｐゴシック" charset="-128"/>
                  </a:rPr>
                  <a:t>Water sector</a:t>
                </a:r>
              </a:p>
            </p:txBody>
          </p:sp>
          <p:sp>
            <p:nvSpPr>
              <p:cNvPr id="36888" name="Tekstvak 177"/>
              <p:cNvSpPr txBox="1">
                <a:spLocks noChangeArrowheads="1"/>
              </p:cNvSpPr>
              <p:nvPr/>
            </p:nvSpPr>
            <p:spPr bwMode="auto">
              <a:xfrm>
                <a:off x="4441613" y="577882"/>
                <a:ext cx="1092148" cy="70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         B         KI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O             N 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</p:txBody>
          </p:sp>
        </p:grpSp>
        <p:grpSp>
          <p:nvGrpSpPr>
            <p:cNvPr id="36877" name="Groep 84"/>
            <p:cNvGrpSpPr>
              <a:grpSpLocks/>
            </p:cNvGrpSpPr>
            <p:nvPr/>
          </p:nvGrpSpPr>
          <p:grpSpPr bwMode="auto">
            <a:xfrm>
              <a:off x="2546321" y="957202"/>
              <a:ext cx="4649473" cy="1246189"/>
              <a:chOff x="3140071" y="933452"/>
              <a:chExt cx="4649473" cy="1246189"/>
            </a:xfrm>
          </p:grpSpPr>
          <p:grpSp>
            <p:nvGrpSpPr>
              <p:cNvPr id="36878" name="Groep 56"/>
              <p:cNvGrpSpPr>
                <a:grpSpLocks/>
              </p:cNvGrpSpPr>
              <p:nvPr/>
            </p:nvGrpSpPr>
            <p:grpSpPr bwMode="auto">
              <a:xfrm>
                <a:off x="3140071" y="933452"/>
                <a:ext cx="2855910" cy="1246189"/>
                <a:chOff x="3140555" y="933404"/>
                <a:chExt cx="2855604" cy="1246237"/>
              </a:xfrm>
            </p:grpSpPr>
            <p:grpSp>
              <p:nvGrpSpPr>
                <p:cNvPr id="9" name="Groep 41"/>
                <p:cNvGrpSpPr/>
                <p:nvPr/>
              </p:nvGrpSpPr>
              <p:grpSpPr bwMode="auto">
                <a:xfrm>
                  <a:off x="3140555" y="933404"/>
                  <a:ext cx="1417534" cy="1066884"/>
                  <a:chOff x="666750" y="2438406"/>
                  <a:chExt cx="2101258" cy="1371600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4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72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73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74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7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68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9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70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71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12" name="Groep 63"/>
                <p:cNvGrpSpPr/>
                <p:nvPr/>
              </p:nvGrpSpPr>
              <p:grpSpPr bwMode="auto">
                <a:xfrm>
                  <a:off x="4578625" y="1112757"/>
                  <a:ext cx="1417534" cy="1066884"/>
                  <a:chOff x="666750" y="2438408"/>
                  <a:chExt cx="2101258" cy="1371600"/>
                </a:xfrm>
                <a:scene3d>
                  <a:camera prst="orthographicFront">
                    <a:rot lat="2732093" lon="18501773" rev="18600000"/>
                  </a:camera>
                  <a:lightRig rig="threePt" dir="t"/>
                </a:scene3d>
              </p:grpSpPr>
              <p:grpSp>
                <p:nvGrpSpPr>
                  <p:cNvPr id="1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62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3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4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8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58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59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0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61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6884" name="Tekstvak 153"/>
                <p:cNvSpPr txBox="1">
                  <a:spLocks noChangeArrowheads="1"/>
                </p:cNvSpPr>
                <p:nvPr/>
              </p:nvSpPr>
              <p:spPr bwMode="auto">
                <a:xfrm>
                  <a:off x="5153100" y="1211258"/>
                  <a:ext cx="522207" cy="27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MDG  </a:t>
                  </a:r>
                </a:p>
              </p:txBody>
            </p:sp>
            <p:sp>
              <p:nvSpPr>
                <p:cNvPr id="36885" name="Tekstvak 154"/>
                <p:cNvSpPr txBox="1">
                  <a:spLocks noChangeArrowheads="1"/>
                </p:cNvSpPr>
                <p:nvPr/>
              </p:nvSpPr>
              <p:spPr bwMode="auto">
                <a:xfrm>
                  <a:off x="3218238" y="973131"/>
                  <a:ext cx="1519002" cy="276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Deltatechnologie  </a:t>
                  </a:r>
                </a:p>
              </p:txBody>
            </p:sp>
          </p:grpSp>
          <p:grpSp>
            <p:nvGrpSpPr>
              <p:cNvPr id="36879" name="Groep 56"/>
              <p:cNvGrpSpPr>
                <a:grpSpLocks/>
              </p:cNvGrpSpPr>
              <p:nvPr/>
            </p:nvGrpSpPr>
            <p:grpSpPr bwMode="auto">
              <a:xfrm>
                <a:off x="5860442" y="1326600"/>
                <a:ext cx="1929102" cy="801031"/>
                <a:chOff x="3024715" y="960394"/>
                <a:chExt cx="1928892" cy="801062"/>
              </a:xfrm>
            </p:grpSpPr>
            <p:grpSp>
              <p:nvGrpSpPr>
                <p:cNvPr id="16" name="Groep 41"/>
                <p:cNvGrpSpPr/>
                <p:nvPr/>
              </p:nvGrpSpPr>
              <p:grpSpPr bwMode="auto">
                <a:xfrm>
                  <a:off x="3140555" y="933404"/>
                  <a:ext cx="1417534" cy="1066884"/>
                  <a:chOff x="666750" y="2438408"/>
                  <a:chExt cx="2101258" cy="1371600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48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49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50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51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8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44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45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46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47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6881" name="Tekstvak 140"/>
                <p:cNvSpPr txBox="1">
                  <a:spLocks noChangeArrowheads="1"/>
                </p:cNvSpPr>
                <p:nvPr/>
              </p:nvSpPr>
              <p:spPr bwMode="auto">
                <a:xfrm>
                  <a:off x="3407624" y="960974"/>
                  <a:ext cx="1545983" cy="274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Watertechnologie  </a:t>
                  </a:r>
                </a:p>
              </p:txBody>
            </p:sp>
          </p:grpSp>
        </p:grpSp>
      </p:grpSp>
      <p:grpSp>
        <p:nvGrpSpPr>
          <p:cNvPr id="36872" name="Groep 58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6873" name="Picture 2" descr="BBB IE 07 - EVD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13004800" cy="804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8"/>
          <p:cNvGrpSpPr>
            <a:grpSpLocks/>
          </p:cNvGrpSpPr>
          <p:nvPr/>
        </p:nvGrpSpPr>
        <p:grpSpPr bwMode="auto">
          <a:xfrm>
            <a:off x="3881438" y="3289300"/>
            <a:ext cx="4729162" cy="4933950"/>
            <a:chOff x="2729345" y="2313709"/>
            <a:chExt cx="3325024" cy="3467594"/>
          </a:xfrm>
        </p:grpSpPr>
        <p:sp>
          <p:nvSpPr>
            <p:cNvPr id="37906" name="Ovaal 7"/>
            <p:cNvSpPr>
              <a:spLocks noChangeArrowheads="1"/>
            </p:cNvSpPr>
            <p:nvPr/>
          </p:nvSpPr>
          <p:spPr bwMode="auto">
            <a:xfrm>
              <a:off x="3693203" y="4631282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07" name="Ovaal 8"/>
            <p:cNvSpPr>
              <a:spLocks noChangeArrowheads="1"/>
            </p:cNvSpPr>
            <p:nvPr/>
          </p:nvSpPr>
          <p:spPr bwMode="auto">
            <a:xfrm>
              <a:off x="3133106" y="3667496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08" name="Ovaal 9"/>
            <p:cNvSpPr>
              <a:spLocks noChangeArrowheads="1"/>
            </p:cNvSpPr>
            <p:nvPr/>
          </p:nvSpPr>
          <p:spPr bwMode="auto">
            <a:xfrm>
              <a:off x="4926254" y="3869341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09" name="Ovaal 10"/>
            <p:cNvSpPr>
              <a:spLocks noChangeArrowheads="1"/>
            </p:cNvSpPr>
            <p:nvPr/>
          </p:nvSpPr>
          <p:spPr bwMode="auto">
            <a:xfrm>
              <a:off x="4237512" y="3774374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0" name="Ovaal 11"/>
            <p:cNvSpPr>
              <a:spLocks noChangeArrowheads="1"/>
            </p:cNvSpPr>
            <p:nvPr/>
          </p:nvSpPr>
          <p:spPr bwMode="auto">
            <a:xfrm>
              <a:off x="4047505" y="4035603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1" name="Ovaal 12"/>
            <p:cNvSpPr>
              <a:spLocks noChangeArrowheads="1"/>
            </p:cNvSpPr>
            <p:nvPr/>
          </p:nvSpPr>
          <p:spPr bwMode="auto">
            <a:xfrm>
              <a:off x="5377543" y="5211288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2" name="Ovaal 13"/>
            <p:cNvSpPr>
              <a:spLocks noChangeArrowheads="1"/>
            </p:cNvSpPr>
            <p:nvPr/>
          </p:nvSpPr>
          <p:spPr bwMode="auto">
            <a:xfrm>
              <a:off x="2729345" y="5626924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3" name="Ovaal 14"/>
            <p:cNvSpPr>
              <a:spLocks noChangeArrowheads="1"/>
            </p:cNvSpPr>
            <p:nvPr/>
          </p:nvSpPr>
          <p:spPr bwMode="auto">
            <a:xfrm>
              <a:off x="5888115" y="3821875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4" name="Ovaal 15"/>
            <p:cNvSpPr>
              <a:spLocks noChangeArrowheads="1"/>
            </p:cNvSpPr>
            <p:nvPr/>
          </p:nvSpPr>
          <p:spPr bwMode="auto">
            <a:xfrm>
              <a:off x="5591225" y="4201857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5" name="Ovaal 16"/>
            <p:cNvSpPr>
              <a:spLocks noChangeArrowheads="1"/>
            </p:cNvSpPr>
            <p:nvPr/>
          </p:nvSpPr>
          <p:spPr bwMode="auto">
            <a:xfrm>
              <a:off x="5840665" y="4783777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7916" name="Ovaal 17"/>
            <p:cNvSpPr>
              <a:spLocks noChangeArrowheads="1"/>
            </p:cNvSpPr>
            <p:nvPr/>
          </p:nvSpPr>
          <p:spPr bwMode="auto">
            <a:xfrm>
              <a:off x="4760026" y="2313709"/>
              <a:ext cx="166254" cy="154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289300" y="650875"/>
            <a:ext cx="96821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European Water Partnership </a:t>
            </a:r>
          </a:p>
        </p:txBody>
      </p:sp>
      <p:sp>
        <p:nvSpPr>
          <p:cNvPr id="37894" name="Tekstvak 19"/>
          <p:cNvSpPr txBox="1">
            <a:spLocks noChangeArrowheads="1"/>
          </p:cNvSpPr>
          <p:nvPr/>
        </p:nvSpPr>
        <p:spPr bwMode="auto">
          <a:xfrm>
            <a:off x="9475788" y="3951288"/>
            <a:ext cx="39354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236538" indent="-236538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Preparation WWF 5</a:t>
            </a:r>
          </a:p>
          <a:p>
            <a:pPr algn="l"/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Aquawarenss</a:t>
            </a:r>
          </a:p>
          <a:p>
            <a:pPr algn="l"/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Project development</a:t>
            </a:r>
          </a:p>
          <a:p>
            <a:pPr algn="l">
              <a:buFont typeface="Wingdings" charset="2"/>
              <a:buChar char="§"/>
            </a:pPr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Kaderrichtlijn Water (water quality program)</a:t>
            </a:r>
          </a:p>
          <a:p>
            <a:pPr algn="l">
              <a:buFont typeface="Wingdings" charset="2"/>
              <a:buChar char="§"/>
            </a:pPr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Climate adaptation</a:t>
            </a:r>
          </a:p>
          <a:p>
            <a:pPr algn="l">
              <a:buFont typeface="Wingdings" charset="2"/>
              <a:buChar char="§"/>
            </a:pPr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r>
              <a:rPr lang="en-US" sz="17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EWP development</a:t>
            </a:r>
          </a:p>
          <a:p>
            <a:pPr algn="l">
              <a:buFont typeface="Wingdings" charset="2"/>
              <a:buChar char="§"/>
            </a:pPr>
            <a:endParaRPr lang="en-US" sz="17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  <a:p>
            <a:pPr algn="l">
              <a:buFont typeface="Wingdings" charset="2"/>
              <a:buChar char="§"/>
            </a:pPr>
            <a:endParaRPr lang="en-US" sz="2000">
              <a:solidFill>
                <a:srgbClr val="FFFF00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7895" name="Ovaal 10"/>
          <p:cNvSpPr>
            <a:spLocks noChangeArrowheads="1"/>
          </p:cNvSpPr>
          <p:nvPr/>
        </p:nvSpPr>
        <p:spPr bwMode="auto">
          <a:xfrm>
            <a:off x="8501063" y="3763963"/>
            <a:ext cx="236537" cy="2190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7896" name="Ovaal 10"/>
          <p:cNvSpPr>
            <a:spLocks noChangeArrowheads="1"/>
          </p:cNvSpPr>
          <p:nvPr/>
        </p:nvSpPr>
        <p:spPr bwMode="auto">
          <a:xfrm>
            <a:off x="7010400" y="4716463"/>
            <a:ext cx="236538" cy="2190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7897" name="Ovaal 10"/>
          <p:cNvSpPr>
            <a:spLocks noChangeArrowheads="1"/>
          </p:cNvSpPr>
          <p:nvPr/>
        </p:nvSpPr>
        <p:spPr bwMode="auto">
          <a:xfrm>
            <a:off x="9904413" y="8493125"/>
            <a:ext cx="238125" cy="2190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7898" name="Ovaal 10"/>
          <p:cNvSpPr>
            <a:spLocks noChangeArrowheads="1"/>
          </p:cNvSpPr>
          <p:nvPr/>
        </p:nvSpPr>
        <p:spPr bwMode="auto">
          <a:xfrm>
            <a:off x="6950075" y="6445250"/>
            <a:ext cx="236538" cy="2190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20488" name="Rechthoek 23"/>
          <p:cNvSpPr>
            <a:spLocks noChangeArrowheads="1"/>
          </p:cNvSpPr>
          <p:nvPr/>
        </p:nvSpPr>
        <p:spPr bwMode="auto">
          <a:xfrm>
            <a:off x="247650" y="1223963"/>
            <a:ext cx="5202238" cy="1814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algn="l" defTabSz="1300163" eaLnBrk="0" hangingPunct="0"/>
            <a:r>
              <a:rPr lang="en-US" sz="2000" b="1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Water Stewardship</a:t>
            </a:r>
          </a:p>
          <a:p>
            <a:pPr algn="l" defTabSz="1300163" eaLnBrk="0" hangingPunct="0"/>
            <a:endParaRPr lang="en-US" sz="2000" b="1">
              <a:solidFill>
                <a:schemeClr val="tx1"/>
              </a:solidFill>
              <a:latin typeface="Trebuchet MS" charset="0"/>
              <a:ea typeface="ＭＳ Ｐゴシック" charset="-128"/>
            </a:endParaRPr>
          </a:p>
          <a:p>
            <a:pPr algn="l" defTabSz="1300163" eaLnBrk="0" hangingPunct="0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- Instrument for sustainable water man.</a:t>
            </a:r>
          </a:p>
          <a:p>
            <a:pPr algn="l" defTabSz="1300163" eaLnBrk="0" hangingPunct="0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- Water integral part of policy/agendas </a:t>
            </a:r>
          </a:p>
          <a:p>
            <a:pPr algn="l" defTabSz="1300163" eaLnBrk="0" hangingPunct="0"/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- Water footprint</a:t>
            </a:r>
          </a:p>
          <a:p>
            <a:pPr algn="l" defTabSz="1300163" eaLnBrk="0" hangingPunct="0"/>
            <a:endParaRPr lang="en-US" sz="2000">
              <a:solidFill>
                <a:schemeClr val="tx1"/>
              </a:solidFill>
              <a:latin typeface="Trebuchet MS" charset="0"/>
              <a:ea typeface="ＭＳ Ｐゴシック" charset="-128"/>
            </a:endParaRPr>
          </a:p>
          <a:p>
            <a:pPr algn="l" defTabSz="1300163" eaLnBrk="0" hangingPunct="0"/>
            <a:endParaRPr lang="en-US" sz="2000">
              <a:solidFill>
                <a:schemeClr val="tx1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6" name="Rechthoek 23"/>
          <p:cNvSpPr>
            <a:spLocks noChangeArrowheads="1"/>
          </p:cNvSpPr>
          <p:nvPr/>
        </p:nvSpPr>
        <p:spPr bwMode="auto">
          <a:xfrm>
            <a:off x="5562600" y="1223963"/>
            <a:ext cx="5153025" cy="180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algn="l" defTabSz="1300163" eaLnBrk="0" hangingPunct="0"/>
            <a:r>
              <a:rPr lang="en-US" sz="2000" b="1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Aquawareness</a:t>
            </a:r>
          </a:p>
          <a:p>
            <a:pPr algn="l" defTabSz="1300163" eaLnBrk="0" hangingPunct="0"/>
            <a:endParaRPr lang="en-US" sz="2000" b="1">
              <a:solidFill>
                <a:schemeClr val="tx1"/>
              </a:solidFill>
              <a:latin typeface="Trebuchet MS" charset="0"/>
              <a:ea typeface="ＭＳ Ｐゴシック" charset="-128"/>
            </a:endParaRPr>
          </a:p>
          <a:p>
            <a:pPr algn="l" defTabSz="1300163" eaLnBrk="0" hangingPunct="0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 Creating mindset: a water saving culture</a:t>
            </a:r>
          </a:p>
          <a:p>
            <a:pPr algn="l" defTabSz="1300163" eaLnBrk="0" hangingPunct="0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 Create awareness</a:t>
            </a:r>
          </a:p>
          <a:p>
            <a:pPr algn="l" defTabSz="1300163" eaLnBrk="0" hangingPunct="0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 Support the change of behaviour </a:t>
            </a:r>
          </a:p>
        </p:txBody>
      </p:sp>
      <p:grpSp>
        <p:nvGrpSpPr>
          <p:cNvPr id="37901" name="Groep 24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7903" name="Picture 2" descr="BBB IE 07 - EV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3"/>
          <p:cNvSpPr>
            <a:spLocks noChangeArrowheads="1"/>
          </p:cNvSpPr>
          <p:nvPr/>
        </p:nvSpPr>
        <p:spPr bwMode="auto">
          <a:xfrm>
            <a:off x="290513" y="6983413"/>
            <a:ext cx="5111750" cy="731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algn="l" defTabSz="1300163" eaLnBrk="0" hangingPunct="0"/>
            <a:r>
              <a:rPr lang="en-US" sz="2000" b="1">
                <a:solidFill>
                  <a:schemeClr val="tx1"/>
                </a:solidFill>
                <a:latin typeface="Trebuchet MS" charset="0"/>
                <a:ea typeface="ＭＳ Ｐゴシック" charset="-128"/>
              </a:rPr>
              <a:t>Upscaling Dutch sustainability agenda  to European level</a:t>
            </a:r>
            <a:endParaRPr lang="en-US" sz="2000">
              <a:solidFill>
                <a:schemeClr val="tx1"/>
              </a:solidFill>
              <a:latin typeface="Trebuchet M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hthoek 21"/>
          <p:cNvSpPr>
            <a:spLocks noChangeArrowheads="1"/>
          </p:cNvSpPr>
          <p:nvPr/>
        </p:nvSpPr>
        <p:spPr bwMode="auto">
          <a:xfrm>
            <a:off x="0" y="1058863"/>
            <a:ext cx="13004800" cy="8027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46613" y="636588"/>
            <a:ext cx="83439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grpSp>
        <p:nvGrpSpPr>
          <p:cNvPr id="38917" name="Groep 27"/>
          <p:cNvGrpSpPr>
            <a:grpSpLocks/>
          </p:cNvGrpSpPr>
          <p:nvPr/>
        </p:nvGrpSpPr>
        <p:grpSpPr bwMode="auto">
          <a:xfrm>
            <a:off x="0" y="1995488"/>
            <a:ext cx="8027988" cy="3533775"/>
            <a:chOff x="0" y="1010078"/>
            <a:chExt cx="5645880" cy="2484450"/>
          </a:xfrm>
        </p:grpSpPr>
        <p:pic>
          <p:nvPicPr>
            <p:cNvPr id="21" name="Picture 2" descr="http://www.johncrane.co.uk/images/maps_new/netherland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2169" y="1010078"/>
              <a:ext cx="2583711" cy="2484450"/>
            </a:xfrm>
            <a:prstGeom prst="rect">
              <a:avLst/>
            </a:prstGeom>
            <a:noFill/>
            <a:scene3d>
              <a:camera prst="orthographicFront">
                <a:rot lat="3000000" lon="19200000" rev="19199990"/>
              </a:camera>
              <a:lightRig rig="threePt" dir="t"/>
            </a:scene3d>
          </p:spPr>
        </p:pic>
        <p:sp>
          <p:nvSpPr>
            <p:cNvPr id="38943" name="Tekstvak 23"/>
            <p:cNvSpPr txBox="1">
              <a:spLocks noChangeArrowheads="1"/>
            </p:cNvSpPr>
            <p:nvPr/>
          </p:nvSpPr>
          <p:spPr bwMode="auto">
            <a:xfrm>
              <a:off x="0" y="2130858"/>
              <a:ext cx="1817923" cy="33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Nederland </a:t>
              </a:r>
            </a:p>
          </p:txBody>
        </p:sp>
      </p:grpSp>
      <p:grpSp>
        <p:nvGrpSpPr>
          <p:cNvPr id="38918" name="Groep 28"/>
          <p:cNvGrpSpPr>
            <a:grpSpLocks/>
          </p:cNvGrpSpPr>
          <p:nvPr/>
        </p:nvGrpSpPr>
        <p:grpSpPr bwMode="auto">
          <a:xfrm>
            <a:off x="0" y="4249738"/>
            <a:ext cx="9177338" cy="3189287"/>
            <a:chOff x="1" y="2583697"/>
            <a:chExt cx="6453962" cy="2243472"/>
          </a:xfrm>
        </p:grpSpPr>
        <p:pic>
          <p:nvPicPr>
            <p:cNvPr id="14353" name="Picture 1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44294" y="2583697"/>
              <a:ext cx="3809669" cy="224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3000000" lon="19199999" rev="19199990"/>
              </a:camera>
              <a:lightRig rig="threePt" dir="t"/>
            </a:scene3d>
          </p:spPr>
        </p:pic>
        <p:sp>
          <p:nvSpPr>
            <p:cNvPr id="38941" name="Tekstvak 24"/>
            <p:cNvSpPr txBox="1">
              <a:spLocks noChangeArrowheads="1"/>
            </p:cNvSpPr>
            <p:nvPr/>
          </p:nvSpPr>
          <p:spPr bwMode="auto">
            <a:xfrm>
              <a:off x="1" y="3282301"/>
              <a:ext cx="1829019" cy="3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Europa </a:t>
              </a:r>
            </a:p>
          </p:txBody>
        </p:sp>
      </p:grpSp>
      <p:grpSp>
        <p:nvGrpSpPr>
          <p:cNvPr id="4" name="Groep 29"/>
          <p:cNvGrpSpPr>
            <a:grpSpLocks/>
          </p:cNvGrpSpPr>
          <p:nvPr/>
        </p:nvGrpSpPr>
        <p:grpSpPr bwMode="auto">
          <a:xfrm>
            <a:off x="0" y="6175375"/>
            <a:ext cx="8982075" cy="3803650"/>
            <a:chOff x="0" y="4033774"/>
            <a:chExt cx="6315739" cy="2675356"/>
          </a:xfrm>
        </p:grpSpPr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88287" y="4033774"/>
              <a:ext cx="4327452" cy="267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3000000" lon="19200000" rev="19200000"/>
              </a:camera>
              <a:lightRig rig="threePt" dir="t"/>
            </a:scene3d>
          </p:spPr>
        </p:pic>
        <p:sp>
          <p:nvSpPr>
            <p:cNvPr id="38939" name="Tekstvak 25"/>
            <p:cNvSpPr txBox="1">
              <a:spLocks noChangeArrowheads="1"/>
            </p:cNvSpPr>
            <p:nvPr/>
          </p:nvSpPr>
          <p:spPr bwMode="auto">
            <a:xfrm>
              <a:off x="0" y="4887983"/>
              <a:ext cx="1840106" cy="33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Wereld </a:t>
              </a:r>
            </a:p>
          </p:txBody>
        </p:sp>
      </p:grpSp>
      <p:grpSp>
        <p:nvGrpSpPr>
          <p:cNvPr id="38920" name="Groep 85"/>
          <p:cNvGrpSpPr>
            <a:grpSpLocks/>
          </p:cNvGrpSpPr>
          <p:nvPr/>
        </p:nvGrpSpPr>
        <p:grpSpPr bwMode="auto">
          <a:xfrm>
            <a:off x="0" y="396875"/>
            <a:ext cx="10234613" cy="2736850"/>
            <a:chOff x="0" y="279400"/>
            <a:chExt cx="7195794" cy="1923991"/>
          </a:xfrm>
        </p:grpSpPr>
        <p:grpSp>
          <p:nvGrpSpPr>
            <p:cNvPr id="38925" name="Groep 55"/>
            <p:cNvGrpSpPr>
              <a:grpSpLocks/>
            </p:cNvGrpSpPr>
            <p:nvPr/>
          </p:nvGrpSpPr>
          <p:grpSpPr bwMode="auto">
            <a:xfrm>
              <a:off x="0" y="279400"/>
              <a:ext cx="6421436" cy="1211262"/>
              <a:chOff x="0" y="279401"/>
              <a:chExt cx="6421436" cy="1211423"/>
            </a:xfrm>
          </p:grpSpPr>
          <p:grpSp>
            <p:nvGrpSpPr>
              <p:cNvPr id="7" name="Group 53"/>
              <p:cNvGrpSpPr>
                <a:grpSpLocks/>
              </p:cNvGrpSpPr>
              <p:nvPr/>
            </p:nvGrpSpPr>
            <p:grpSpPr bwMode="auto">
              <a:xfrm>
                <a:off x="3585342" y="279401"/>
                <a:ext cx="2836094" cy="1211423"/>
                <a:chOff x="1410" y="480"/>
                <a:chExt cx="3390" cy="3584"/>
              </a:xfrm>
              <a:scene3d>
                <a:camera prst="orthographicFront">
                  <a:rot lat="1200000" lon="17400000" rev="18600000"/>
                </a:camera>
                <a:lightRig rig="threePt" dir="t"/>
              </a:scene3d>
            </p:grpSpPr>
            <p:sp>
              <p:nvSpPr>
                <p:cNvPr id="139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673" y="1868"/>
                  <a:ext cx="2127" cy="17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2 w 21600"/>
                    <a:gd name="T25" fmla="*/ 6739 h 21600"/>
                    <a:gd name="T26" fmla="*/ 16177 w 21600"/>
                    <a:gd name="T27" fmla="*/ 20442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00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40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410" y="1056"/>
                  <a:ext cx="2153" cy="13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90 w 21600"/>
                    <a:gd name="T25" fmla="*/ 2565 h 21600"/>
                    <a:gd name="T26" fmla="*/ 16132 w 21600"/>
                    <a:gd name="T27" fmla="*/ 1955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  <a:alpha val="80000"/>
                  </a:scheme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41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061" y="480"/>
                  <a:ext cx="1332" cy="19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70 w 21600"/>
                    <a:gd name="T25" fmla="*/ 7714 h 21600"/>
                    <a:gd name="T26" fmla="*/ 19151 w 21600"/>
                    <a:gd name="T27" fmla="*/ 202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00FF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42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1850" y="1846"/>
                  <a:ext cx="1282" cy="2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2 w 21600"/>
                    <a:gd name="T25" fmla="*/ 5668 h 21600"/>
                    <a:gd name="T26" fmla="*/ 20202 w 21600"/>
                    <a:gd name="T27" fmla="*/ 1598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99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</p:grpSp>
          <p:sp>
            <p:nvSpPr>
              <p:cNvPr id="38936" name="Tekstvak 22"/>
              <p:cNvSpPr txBox="1">
                <a:spLocks noChangeArrowheads="1"/>
              </p:cNvSpPr>
              <p:nvPr/>
            </p:nvSpPr>
            <p:spPr bwMode="auto">
              <a:xfrm>
                <a:off x="0" y="776340"/>
                <a:ext cx="1966819" cy="33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r>
                  <a:rPr lang="en-US" sz="2300">
                    <a:solidFill>
                      <a:srgbClr val="4597A0"/>
                    </a:solidFill>
                    <a:latin typeface="Trebuchet MS" charset="0"/>
                    <a:ea typeface="ＭＳ Ｐゴシック" charset="-128"/>
                  </a:rPr>
                  <a:t>Water sector</a:t>
                </a:r>
              </a:p>
            </p:txBody>
          </p:sp>
          <p:sp>
            <p:nvSpPr>
              <p:cNvPr id="38937" name="Tekstvak 137"/>
              <p:cNvSpPr txBox="1">
                <a:spLocks noChangeArrowheads="1"/>
              </p:cNvSpPr>
              <p:nvPr/>
            </p:nvSpPr>
            <p:spPr bwMode="auto">
              <a:xfrm>
                <a:off x="4441613" y="577882"/>
                <a:ext cx="1092148" cy="70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         B         KI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O             N 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</p:txBody>
          </p:sp>
        </p:grpSp>
        <p:grpSp>
          <p:nvGrpSpPr>
            <p:cNvPr id="38926" name="Groep 84"/>
            <p:cNvGrpSpPr>
              <a:grpSpLocks/>
            </p:cNvGrpSpPr>
            <p:nvPr/>
          </p:nvGrpSpPr>
          <p:grpSpPr bwMode="auto">
            <a:xfrm>
              <a:off x="2546321" y="957202"/>
              <a:ext cx="4649473" cy="1246189"/>
              <a:chOff x="3140071" y="933452"/>
              <a:chExt cx="4649473" cy="1246189"/>
            </a:xfrm>
          </p:grpSpPr>
          <p:grpSp>
            <p:nvGrpSpPr>
              <p:cNvPr id="38927" name="Groep 56"/>
              <p:cNvGrpSpPr>
                <a:grpSpLocks/>
              </p:cNvGrpSpPr>
              <p:nvPr/>
            </p:nvGrpSpPr>
            <p:grpSpPr bwMode="auto">
              <a:xfrm>
                <a:off x="3140071" y="933452"/>
                <a:ext cx="2855910" cy="1246189"/>
                <a:chOff x="3140555" y="933404"/>
                <a:chExt cx="2855604" cy="1246237"/>
              </a:xfrm>
            </p:grpSpPr>
            <p:grpSp>
              <p:nvGrpSpPr>
                <p:cNvPr id="10" name="Groep 41"/>
                <p:cNvGrpSpPr/>
                <p:nvPr/>
              </p:nvGrpSpPr>
              <p:grpSpPr bwMode="auto">
                <a:xfrm>
                  <a:off x="3140555" y="933404"/>
                  <a:ext cx="1417534" cy="1066884"/>
                  <a:chOff x="666750" y="2438406"/>
                  <a:chExt cx="2101258" cy="1371600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4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32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33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34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3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28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9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30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31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13" name="Groep 63"/>
                <p:cNvGrpSpPr/>
                <p:nvPr/>
              </p:nvGrpSpPr>
              <p:grpSpPr bwMode="auto">
                <a:xfrm>
                  <a:off x="4578625" y="1112757"/>
                  <a:ext cx="1417534" cy="1066884"/>
                  <a:chOff x="666750" y="2438408"/>
                  <a:chExt cx="2101258" cy="1371600"/>
                </a:xfrm>
                <a:scene3d>
                  <a:camera prst="orthographicFront">
                    <a:rot lat="2732093" lon="18501773" rev="18600000"/>
                  </a:camera>
                  <a:lightRig rig="threePt" dir="t"/>
                </a:scene3d>
              </p:grpSpPr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22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3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4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8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118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19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0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21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8933" name="Tekstvak 113"/>
                <p:cNvSpPr txBox="1">
                  <a:spLocks noChangeArrowheads="1"/>
                </p:cNvSpPr>
                <p:nvPr/>
              </p:nvSpPr>
              <p:spPr bwMode="auto">
                <a:xfrm>
                  <a:off x="5153100" y="1211258"/>
                  <a:ext cx="522207" cy="27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MDG  </a:t>
                  </a:r>
                </a:p>
              </p:txBody>
            </p:sp>
            <p:sp>
              <p:nvSpPr>
                <p:cNvPr id="38934" name="Tekstvak 114"/>
                <p:cNvSpPr txBox="1">
                  <a:spLocks noChangeArrowheads="1"/>
                </p:cNvSpPr>
                <p:nvPr/>
              </p:nvSpPr>
              <p:spPr bwMode="auto">
                <a:xfrm>
                  <a:off x="3218238" y="973131"/>
                  <a:ext cx="1519002" cy="276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Deltatechnologie  </a:t>
                  </a:r>
                </a:p>
              </p:txBody>
            </p:sp>
          </p:grpSp>
          <p:grpSp>
            <p:nvGrpSpPr>
              <p:cNvPr id="38928" name="Groep 56"/>
              <p:cNvGrpSpPr>
                <a:grpSpLocks/>
              </p:cNvGrpSpPr>
              <p:nvPr/>
            </p:nvGrpSpPr>
            <p:grpSpPr bwMode="auto">
              <a:xfrm>
                <a:off x="5860442" y="1326600"/>
                <a:ext cx="1929102" cy="801031"/>
                <a:chOff x="3024715" y="960394"/>
                <a:chExt cx="1928892" cy="801062"/>
              </a:xfrm>
            </p:grpSpPr>
            <p:grpSp>
              <p:nvGrpSpPr>
                <p:cNvPr id="17" name="Groep 41"/>
                <p:cNvGrpSpPr/>
                <p:nvPr/>
              </p:nvGrpSpPr>
              <p:grpSpPr bwMode="auto">
                <a:xfrm>
                  <a:off x="3140555" y="933404"/>
                  <a:ext cx="1417534" cy="1066884"/>
                  <a:chOff x="666750" y="2438408"/>
                  <a:chExt cx="2101258" cy="1371600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86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95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96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10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8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74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1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2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5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8930" name="Tekstvak 70"/>
                <p:cNvSpPr txBox="1">
                  <a:spLocks noChangeArrowheads="1"/>
                </p:cNvSpPr>
                <p:nvPr/>
              </p:nvSpPr>
              <p:spPr bwMode="auto">
                <a:xfrm>
                  <a:off x="3407624" y="960974"/>
                  <a:ext cx="1545983" cy="274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Watertechnologie  </a:t>
                  </a:r>
                </a:p>
              </p:txBody>
            </p:sp>
          </p:grpSp>
        </p:grpSp>
      </p:grpSp>
      <p:grpSp>
        <p:nvGrpSpPr>
          <p:cNvPr id="38921" name="Groep 61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8922" name="Picture 2" descr="BBB IE 07 - EVD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309938" y="650875"/>
            <a:ext cx="96805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Focuslanden sector / overheid </a:t>
            </a:r>
          </a:p>
        </p:txBody>
      </p:sp>
      <p:pic>
        <p:nvPicPr>
          <p:cNvPr id="399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13004800" cy="81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ep 54"/>
          <p:cNvGrpSpPr>
            <a:grpSpLocks/>
          </p:cNvGrpSpPr>
          <p:nvPr/>
        </p:nvGrpSpPr>
        <p:grpSpPr bwMode="auto">
          <a:xfrm>
            <a:off x="1679575" y="2667000"/>
            <a:ext cx="11325225" cy="4492625"/>
            <a:chOff x="1181100" y="1933575"/>
            <a:chExt cx="7962900" cy="3159040"/>
          </a:xfrm>
        </p:grpSpPr>
        <p:grpSp>
          <p:nvGrpSpPr>
            <p:cNvPr id="39948" name="Groep 59"/>
            <p:cNvGrpSpPr>
              <a:grpSpLocks/>
            </p:cNvGrpSpPr>
            <p:nvPr/>
          </p:nvGrpSpPr>
          <p:grpSpPr bwMode="auto">
            <a:xfrm>
              <a:off x="1181100" y="1933575"/>
              <a:ext cx="7962900" cy="2279650"/>
              <a:chOff x="1181100" y="1933094"/>
              <a:chExt cx="7962900" cy="2280089"/>
            </a:xfrm>
          </p:grpSpPr>
          <p:grpSp>
            <p:nvGrpSpPr>
              <p:cNvPr id="39955" name="Groep 58"/>
              <p:cNvGrpSpPr>
                <a:grpSpLocks/>
              </p:cNvGrpSpPr>
              <p:nvPr/>
            </p:nvGrpSpPr>
            <p:grpSpPr bwMode="auto">
              <a:xfrm>
                <a:off x="1181100" y="1933094"/>
                <a:ext cx="7701642" cy="1689539"/>
                <a:chOff x="1181100" y="1933094"/>
                <a:chExt cx="7701642" cy="1689539"/>
              </a:xfrm>
            </p:grpSpPr>
            <p:grpSp>
              <p:nvGrpSpPr>
                <p:cNvPr id="39959" name="Groep 19"/>
                <p:cNvGrpSpPr>
                  <a:grpSpLocks/>
                </p:cNvGrpSpPr>
                <p:nvPr/>
              </p:nvGrpSpPr>
              <p:grpSpPr bwMode="auto">
                <a:xfrm>
                  <a:off x="1181100" y="2307909"/>
                  <a:ext cx="1115355" cy="368286"/>
                  <a:chOff x="1181100" y="2307909"/>
                  <a:chExt cx="1115355" cy="368286"/>
                </a:xfrm>
              </p:grpSpPr>
              <p:sp>
                <p:nvSpPr>
                  <p:cNvPr id="39978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1643312" y="2307909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79" name="Tekstvak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1100" y="2342737"/>
                    <a:ext cx="962025" cy="308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USA</a:t>
                    </a:r>
                  </a:p>
                </p:txBody>
              </p:sp>
            </p:grpSp>
            <p:grpSp>
              <p:nvGrpSpPr>
                <p:cNvPr id="39960" name="Groep 22"/>
                <p:cNvGrpSpPr>
                  <a:grpSpLocks/>
                </p:cNvGrpSpPr>
                <p:nvPr/>
              </p:nvGrpSpPr>
              <p:grpSpPr bwMode="auto">
                <a:xfrm>
                  <a:off x="3562595" y="1933094"/>
                  <a:ext cx="1631315" cy="368286"/>
                  <a:chOff x="3762620" y="1914044"/>
                  <a:chExt cx="1631315" cy="368286"/>
                </a:xfrm>
              </p:grpSpPr>
              <p:sp>
                <p:nvSpPr>
                  <p:cNvPr id="39976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4740792" y="1914044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77" name="Tekstvak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2375" y="1933097"/>
                    <a:ext cx="1143000" cy="304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Roemenië</a:t>
                    </a:r>
                  </a:p>
                </p:txBody>
              </p:sp>
            </p:grpSp>
            <p:grpSp>
              <p:nvGrpSpPr>
                <p:cNvPr id="39961" name="Groep 25"/>
                <p:cNvGrpSpPr>
                  <a:grpSpLocks/>
                </p:cNvGrpSpPr>
                <p:nvPr/>
              </p:nvGrpSpPr>
              <p:grpSpPr bwMode="auto">
                <a:xfrm>
                  <a:off x="4364924" y="2325103"/>
                  <a:ext cx="1373396" cy="368286"/>
                  <a:chOff x="4364924" y="2258428"/>
                  <a:chExt cx="1373396" cy="368286"/>
                </a:xfrm>
              </p:grpSpPr>
              <p:sp>
                <p:nvSpPr>
                  <p:cNvPr id="39974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5085177" y="2258428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75" name="Tekstvak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7688" y="2269711"/>
                    <a:ext cx="962025" cy="304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Turkije</a:t>
                    </a:r>
                  </a:p>
                </p:txBody>
              </p:sp>
            </p:grpSp>
            <p:grpSp>
              <p:nvGrpSpPr>
                <p:cNvPr id="39962" name="Groep 28"/>
                <p:cNvGrpSpPr>
                  <a:grpSpLocks/>
                </p:cNvGrpSpPr>
                <p:nvPr/>
              </p:nvGrpSpPr>
              <p:grpSpPr bwMode="auto">
                <a:xfrm>
                  <a:off x="5759843" y="2800611"/>
                  <a:ext cx="1555357" cy="368286"/>
                  <a:chOff x="5702693" y="2543436"/>
                  <a:chExt cx="1555357" cy="368286"/>
                </a:xfrm>
              </p:grpSpPr>
              <p:sp>
                <p:nvSpPr>
                  <p:cNvPr id="39972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5702693" y="2543436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73" name="Tekstvak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6025" y="2590471"/>
                    <a:ext cx="962025" cy="308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VAE</a:t>
                    </a:r>
                  </a:p>
                </p:txBody>
              </p:sp>
            </p:grpSp>
            <p:grpSp>
              <p:nvGrpSpPr>
                <p:cNvPr id="39963" name="Groep 42"/>
                <p:cNvGrpSpPr>
                  <a:grpSpLocks/>
                </p:cNvGrpSpPr>
                <p:nvPr/>
              </p:nvGrpSpPr>
              <p:grpSpPr bwMode="auto">
                <a:xfrm>
                  <a:off x="5781675" y="3254347"/>
                  <a:ext cx="1146652" cy="368286"/>
                  <a:chOff x="5800725" y="3235297"/>
                  <a:chExt cx="1146652" cy="368286"/>
                </a:xfrm>
              </p:grpSpPr>
              <p:sp>
                <p:nvSpPr>
                  <p:cNvPr id="39970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6294234" y="3235297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71" name="Tekstvak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0725" y="3266818"/>
                    <a:ext cx="962025" cy="308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India</a:t>
                    </a:r>
                  </a:p>
                </p:txBody>
              </p:sp>
            </p:grpSp>
            <p:grpSp>
              <p:nvGrpSpPr>
                <p:cNvPr id="39964" name="Groep 34"/>
                <p:cNvGrpSpPr>
                  <a:grpSpLocks/>
                </p:cNvGrpSpPr>
                <p:nvPr/>
              </p:nvGrpSpPr>
              <p:grpSpPr bwMode="auto">
                <a:xfrm>
                  <a:off x="6973230" y="3230102"/>
                  <a:ext cx="1672006" cy="368286"/>
                  <a:chOff x="7020855" y="3125327"/>
                  <a:chExt cx="1672006" cy="368286"/>
                </a:xfrm>
              </p:grpSpPr>
              <p:sp>
                <p:nvSpPr>
                  <p:cNvPr id="39968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7020855" y="3125327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69" name="Tekstvak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93013" y="3162040"/>
                    <a:ext cx="1082675" cy="308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Vietnam</a:t>
                    </a:r>
                  </a:p>
                </p:txBody>
              </p:sp>
            </p:grpSp>
            <p:grpSp>
              <p:nvGrpSpPr>
                <p:cNvPr id="39965" name="Groep 37"/>
                <p:cNvGrpSpPr>
                  <a:grpSpLocks/>
                </p:cNvGrpSpPr>
                <p:nvPr/>
              </p:nvGrpSpPr>
              <p:grpSpPr bwMode="auto">
                <a:xfrm>
                  <a:off x="7167812" y="2136459"/>
                  <a:ext cx="1714930" cy="368286"/>
                  <a:chOff x="7253537" y="2003109"/>
                  <a:chExt cx="1714930" cy="368286"/>
                </a:xfrm>
              </p:grpSpPr>
              <p:sp>
                <p:nvSpPr>
                  <p:cNvPr id="39966" name="Ovaal 28"/>
                  <p:cNvSpPr>
                    <a:spLocks noChangeArrowheads="1"/>
                  </p:cNvSpPr>
                  <p:nvPr/>
                </p:nvSpPr>
                <p:spPr bwMode="auto">
                  <a:xfrm>
                    <a:off x="7253537" y="2003109"/>
                    <a:ext cx="653143" cy="3682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30046" tIns="65023" rIns="130046" bIns="65023"/>
                  <a:lstStyle/>
                  <a:p>
                    <a:pPr algn="l" defTabSz="1300163" eaLnBrk="0" hangingPunct="0"/>
                    <a:endParaRPr lang="en-GB" sz="3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9967" name="Tekstvak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72413" y="2009329"/>
                    <a:ext cx="1095375" cy="3080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30046" tIns="65023" rIns="130046" bIns="65023">
                    <a:spAutoFit/>
                  </a:bodyPr>
                  <a:lstStyle>
                    <a:lvl1pPr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defTabSz="1300163" eaLnBrk="0" hangingPunct="0"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defTabSz="13001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FFFFFF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algn="l"/>
                    <a:r>
                      <a:rPr lang="en-US" sz="2000">
                        <a:solidFill>
                          <a:srgbClr val="FFFF00"/>
                        </a:solidFill>
                        <a:latin typeface="Trebuchet MS" charset="0"/>
                        <a:ea typeface="ＭＳ Ｐゴシック" charset="-128"/>
                      </a:rPr>
                      <a:t>China</a:t>
                    </a:r>
                  </a:p>
                </p:txBody>
              </p:sp>
            </p:grpSp>
          </p:grpSp>
          <p:grpSp>
            <p:nvGrpSpPr>
              <p:cNvPr id="39956" name="Groep 43"/>
              <p:cNvGrpSpPr>
                <a:grpSpLocks/>
              </p:cNvGrpSpPr>
              <p:nvPr/>
            </p:nvGrpSpPr>
            <p:grpSpPr bwMode="auto">
              <a:xfrm>
                <a:off x="7418184" y="3844897"/>
                <a:ext cx="1725816" cy="368286"/>
                <a:chOff x="7418184" y="3844897"/>
                <a:chExt cx="1725816" cy="368286"/>
              </a:xfrm>
            </p:grpSpPr>
            <p:sp>
              <p:nvSpPr>
                <p:cNvPr id="39957" name="Ovaal 28"/>
                <p:cNvSpPr>
                  <a:spLocks noChangeArrowheads="1"/>
                </p:cNvSpPr>
                <p:nvPr/>
              </p:nvSpPr>
              <p:spPr bwMode="auto">
                <a:xfrm>
                  <a:off x="7418184" y="3844897"/>
                  <a:ext cx="653143" cy="368286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30046" tIns="65023" rIns="130046" bIns="65023"/>
                <a:lstStyle/>
                <a:p>
                  <a:pPr algn="l" defTabSz="1300163" eaLnBrk="0" hangingPunct="0"/>
                  <a:endParaRPr lang="en-GB" sz="3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endParaRPr>
                </a:p>
              </p:txBody>
            </p:sp>
            <p:sp>
              <p:nvSpPr>
                <p:cNvPr id="39958" name="Tekstvak 41"/>
                <p:cNvSpPr txBox="1">
                  <a:spLocks noChangeArrowheads="1"/>
                </p:cNvSpPr>
                <p:nvPr/>
              </p:nvSpPr>
              <p:spPr bwMode="auto">
                <a:xfrm>
                  <a:off x="8020050" y="3866990"/>
                  <a:ext cx="1123950" cy="304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2000">
                      <a:solidFill>
                        <a:srgbClr val="FFFF00"/>
                      </a:solidFill>
                      <a:latin typeface="Trebuchet MS" charset="0"/>
                      <a:ea typeface="ＭＳ Ｐゴシック" charset="-128"/>
                    </a:rPr>
                    <a:t>Indonesië</a:t>
                  </a:r>
                </a:p>
              </p:txBody>
            </p:sp>
          </p:grpSp>
        </p:grpSp>
        <p:sp>
          <p:nvSpPr>
            <p:cNvPr id="39949" name="Ovaal 28"/>
            <p:cNvSpPr>
              <a:spLocks noChangeArrowheads="1"/>
            </p:cNvSpPr>
            <p:nvPr/>
          </p:nvSpPr>
          <p:spPr bwMode="auto">
            <a:xfrm>
              <a:off x="2971800" y="4038600"/>
              <a:ext cx="653143" cy="36821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9950" name="Tekstvak 48"/>
            <p:cNvSpPr txBox="1">
              <a:spLocks noChangeArrowheads="1"/>
            </p:cNvSpPr>
            <p:nvPr/>
          </p:nvSpPr>
          <p:spPr bwMode="auto">
            <a:xfrm>
              <a:off x="2166938" y="4038543"/>
              <a:ext cx="992187" cy="30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/>
              <a:r>
                <a:rPr lang="en-US" sz="2000">
                  <a:solidFill>
                    <a:srgbClr val="FFFF00"/>
                  </a:solidFill>
                  <a:latin typeface="Trebuchet MS" charset="0"/>
                  <a:ea typeface="ＭＳ Ｐゴシック" charset="-128"/>
                </a:rPr>
                <a:t>Brazilië</a:t>
              </a:r>
            </a:p>
          </p:txBody>
        </p:sp>
        <p:sp>
          <p:nvSpPr>
            <p:cNvPr id="39951" name="Ovaal 28"/>
            <p:cNvSpPr>
              <a:spLocks noChangeArrowheads="1"/>
            </p:cNvSpPr>
            <p:nvPr/>
          </p:nvSpPr>
          <p:spPr bwMode="auto">
            <a:xfrm>
              <a:off x="4876800" y="4724400"/>
              <a:ext cx="653143" cy="36821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9952" name="Tekstvak 50"/>
            <p:cNvSpPr txBox="1">
              <a:spLocks noChangeArrowheads="1"/>
            </p:cNvSpPr>
            <p:nvPr/>
          </p:nvSpPr>
          <p:spPr bwMode="auto">
            <a:xfrm>
              <a:off x="3763963" y="4724325"/>
              <a:ext cx="1355725" cy="30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/>
              <a:r>
                <a:rPr lang="en-US" sz="2000">
                  <a:solidFill>
                    <a:srgbClr val="FFFF00"/>
                  </a:solidFill>
                  <a:latin typeface="Trebuchet MS" charset="0"/>
                  <a:ea typeface="ＭＳ Ｐゴシック" charset="-128"/>
                </a:rPr>
                <a:t>Zuid-Afrika</a:t>
              </a:r>
            </a:p>
          </p:txBody>
        </p:sp>
        <p:sp>
          <p:nvSpPr>
            <p:cNvPr id="39953" name="Ovaal 28"/>
            <p:cNvSpPr>
              <a:spLocks noChangeArrowheads="1"/>
            </p:cNvSpPr>
            <p:nvPr/>
          </p:nvSpPr>
          <p:spPr bwMode="auto">
            <a:xfrm>
              <a:off x="5117275" y="4314700"/>
              <a:ext cx="653143" cy="36821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9954" name="Tekstvak 53"/>
            <p:cNvSpPr txBox="1">
              <a:spLocks noChangeArrowheads="1"/>
            </p:cNvSpPr>
            <p:nvPr/>
          </p:nvSpPr>
          <p:spPr bwMode="auto">
            <a:xfrm>
              <a:off x="5715000" y="4314761"/>
              <a:ext cx="1219200" cy="30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/>
              <a:r>
                <a:rPr lang="en-US" sz="2000">
                  <a:solidFill>
                    <a:srgbClr val="FFFF00"/>
                  </a:solidFill>
                  <a:latin typeface="Trebuchet MS" charset="0"/>
                  <a:ea typeface="ＭＳ Ｐゴシック" charset="-128"/>
                </a:rPr>
                <a:t>Mozambique</a:t>
              </a:r>
            </a:p>
          </p:txBody>
        </p:sp>
      </p:grpSp>
      <p:sp>
        <p:nvSpPr>
          <p:cNvPr id="39942" name="Ovaal 28"/>
          <p:cNvSpPr>
            <a:spLocks noChangeArrowheads="1"/>
          </p:cNvSpPr>
          <p:nvPr/>
        </p:nvSpPr>
        <p:spPr bwMode="auto">
          <a:xfrm>
            <a:off x="7881938" y="2513013"/>
            <a:ext cx="930275" cy="5238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9943" name="Tekstvak 24"/>
          <p:cNvSpPr txBox="1">
            <a:spLocks noChangeArrowheads="1"/>
          </p:cNvSpPr>
          <p:nvPr/>
        </p:nvSpPr>
        <p:spPr bwMode="auto">
          <a:xfrm>
            <a:off x="8875713" y="2498725"/>
            <a:ext cx="1625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2000">
                <a:solidFill>
                  <a:srgbClr val="FFFF00"/>
                </a:solidFill>
                <a:latin typeface="Trebuchet MS" charset="0"/>
                <a:ea typeface="ＭＳ Ｐゴシック" charset="-128"/>
              </a:rPr>
              <a:t>Rusland</a:t>
            </a:r>
          </a:p>
        </p:txBody>
      </p:sp>
      <p:grpSp>
        <p:nvGrpSpPr>
          <p:cNvPr id="39944" name="Groep 40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9945" name="Picture 2" descr="BBB IE 07 - EV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309938" y="627063"/>
            <a:ext cx="9680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Deltafocus</a:t>
            </a:r>
          </a:p>
        </p:txBody>
      </p:sp>
      <p:pic>
        <p:nvPicPr>
          <p:cNvPr id="409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13004800" cy="81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ep 55"/>
          <p:cNvGrpSpPr>
            <a:grpSpLocks/>
          </p:cNvGrpSpPr>
          <p:nvPr/>
        </p:nvGrpSpPr>
        <p:grpSpPr bwMode="auto">
          <a:xfrm>
            <a:off x="8774113" y="1609725"/>
            <a:ext cx="3154362" cy="3432175"/>
            <a:chOff x="195936" y="4716234"/>
            <a:chExt cx="2218586" cy="2412094"/>
          </a:xfrm>
        </p:grpSpPr>
        <p:sp>
          <p:nvSpPr>
            <p:cNvPr id="40989" name="Ovaal 28"/>
            <p:cNvSpPr>
              <a:spLocks noChangeArrowheads="1"/>
            </p:cNvSpPr>
            <p:nvPr/>
          </p:nvSpPr>
          <p:spPr bwMode="auto">
            <a:xfrm>
              <a:off x="1041428" y="6537779"/>
              <a:ext cx="754271" cy="59054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pic>
          <p:nvPicPr>
            <p:cNvPr id="409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36" y="4716234"/>
              <a:ext cx="2218586" cy="16591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91" name="Tekstvak 45"/>
            <p:cNvSpPr txBox="1">
              <a:spLocks noChangeArrowheads="1"/>
            </p:cNvSpPr>
            <p:nvPr/>
          </p:nvSpPr>
          <p:spPr bwMode="auto">
            <a:xfrm>
              <a:off x="286459" y="4751146"/>
              <a:ext cx="2075655" cy="3380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chemeClr val="bg1"/>
                  </a:solidFill>
                  <a:latin typeface="Trebuchet MS" charset="0"/>
                  <a:ea typeface="ＭＳ Ｐゴシック" charset="-128"/>
                </a:rPr>
                <a:t>Vietnam [Mekong] </a:t>
              </a:r>
            </a:p>
          </p:txBody>
        </p:sp>
        <p:cxnSp>
          <p:nvCxnSpPr>
            <p:cNvPr id="40992" name="Rechte verbindingslijn met pijl 63"/>
            <p:cNvCxnSpPr>
              <a:cxnSpLocks noChangeShapeType="1"/>
            </p:cNvCxnSpPr>
            <p:nvPr/>
          </p:nvCxnSpPr>
          <p:spPr bwMode="auto">
            <a:xfrm rot="5400000" flipH="1" flipV="1">
              <a:off x="1224647" y="6435424"/>
              <a:ext cx="140608" cy="2055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6" name="Groep 57"/>
          <p:cNvGrpSpPr>
            <a:grpSpLocks/>
          </p:cNvGrpSpPr>
          <p:nvPr/>
        </p:nvGrpSpPr>
        <p:grpSpPr bwMode="auto">
          <a:xfrm>
            <a:off x="8813800" y="5133975"/>
            <a:ext cx="3181350" cy="3432175"/>
            <a:chOff x="6516612" y="3828142"/>
            <a:chExt cx="2236862" cy="2413000"/>
          </a:xfrm>
        </p:grpSpPr>
        <p:sp>
          <p:nvSpPr>
            <p:cNvPr id="40985" name="Ovaal 44"/>
            <p:cNvSpPr>
              <a:spLocks noChangeArrowheads="1"/>
            </p:cNvSpPr>
            <p:nvPr/>
          </p:nvSpPr>
          <p:spPr bwMode="auto">
            <a:xfrm>
              <a:off x="7519381" y="3828142"/>
              <a:ext cx="754271" cy="59054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pic>
          <p:nvPicPr>
            <p:cNvPr id="4098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12" y="4615543"/>
              <a:ext cx="2236862" cy="16255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87" name="Tekstvak 37"/>
            <p:cNvSpPr txBox="1">
              <a:spLocks noChangeArrowheads="1"/>
            </p:cNvSpPr>
            <p:nvPr/>
          </p:nvSpPr>
          <p:spPr bwMode="auto">
            <a:xfrm>
              <a:off x="6591227" y="4677455"/>
              <a:ext cx="2076519" cy="3381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chemeClr val="bg1"/>
                  </a:solidFill>
                  <a:latin typeface="Trebuchet MS" charset="0"/>
                  <a:ea typeface="ＭＳ Ｐゴシック" charset="-128"/>
                </a:rPr>
                <a:t>Indonesie [Kust]</a:t>
              </a:r>
            </a:p>
          </p:txBody>
        </p:sp>
        <p:cxnSp>
          <p:nvCxnSpPr>
            <p:cNvPr id="40988" name="Rechte verbindingslijn met pijl 63"/>
            <p:cNvCxnSpPr>
              <a:cxnSpLocks noChangeShapeType="1"/>
              <a:stCxn id="40985" idx="3"/>
            </p:cNvCxnSpPr>
            <p:nvPr/>
          </p:nvCxnSpPr>
          <p:spPr bwMode="auto">
            <a:xfrm rot="16200000" flipH="1">
              <a:off x="7490774" y="4471273"/>
              <a:ext cx="283336" cy="520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7" name="Groep 56"/>
          <p:cNvGrpSpPr>
            <a:grpSpLocks/>
          </p:cNvGrpSpPr>
          <p:nvPr/>
        </p:nvGrpSpPr>
        <p:grpSpPr bwMode="auto">
          <a:xfrm>
            <a:off x="2967038" y="4348163"/>
            <a:ext cx="6850062" cy="4217987"/>
            <a:chOff x="3425715" y="3300639"/>
            <a:chExt cx="4816242" cy="2965452"/>
          </a:xfrm>
        </p:grpSpPr>
        <p:pic>
          <p:nvPicPr>
            <p:cNvPr id="4098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715" y="4654883"/>
              <a:ext cx="2224809" cy="16112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82" name="Ovaal 42"/>
            <p:cNvSpPr>
              <a:spLocks noChangeArrowheads="1"/>
            </p:cNvSpPr>
            <p:nvPr/>
          </p:nvSpPr>
          <p:spPr bwMode="auto">
            <a:xfrm>
              <a:off x="7487686" y="3300639"/>
              <a:ext cx="754271" cy="59054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40983" name="Tekstvak 46"/>
            <p:cNvSpPr txBox="1">
              <a:spLocks noChangeArrowheads="1"/>
            </p:cNvSpPr>
            <p:nvPr/>
          </p:nvSpPr>
          <p:spPr bwMode="auto">
            <a:xfrm>
              <a:off x="3506674" y="4686528"/>
              <a:ext cx="2076350" cy="3381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chemeClr val="bg1"/>
                  </a:solidFill>
                  <a:latin typeface="Trebuchet MS" charset="0"/>
                  <a:ea typeface="ＭＳ Ｐゴシック" charset="-128"/>
                </a:rPr>
                <a:t>India [Ganges]</a:t>
              </a:r>
            </a:p>
          </p:txBody>
        </p:sp>
        <p:cxnSp>
          <p:nvCxnSpPr>
            <p:cNvPr id="40984" name="Rechte verbindingslijn met pijl 63"/>
            <p:cNvCxnSpPr>
              <a:cxnSpLocks noChangeShapeType="1"/>
            </p:cNvCxnSpPr>
            <p:nvPr/>
          </p:nvCxnSpPr>
          <p:spPr bwMode="auto">
            <a:xfrm rot="10800000" flipV="1">
              <a:off x="4505329" y="3784147"/>
              <a:ext cx="3032185" cy="8069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8" name="Groep 55"/>
          <p:cNvGrpSpPr>
            <a:grpSpLocks/>
          </p:cNvGrpSpPr>
          <p:nvPr/>
        </p:nvGrpSpPr>
        <p:grpSpPr bwMode="auto">
          <a:xfrm>
            <a:off x="2801938" y="1695450"/>
            <a:ext cx="5346700" cy="2881313"/>
            <a:chOff x="228599" y="4667062"/>
            <a:chExt cx="3759088" cy="2025837"/>
          </a:xfrm>
        </p:grpSpPr>
        <p:sp>
          <p:nvSpPr>
            <p:cNvPr id="40977" name="Ovaal 28"/>
            <p:cNvSpPr>
              <a:spLocks noChangeArrowheads="1"/>
            </p:cNvSpPr>
            <p:nvPr/>
          </p:nvSpPr>
          <p:spPr bwMode="auto">
            <a:xfrm>
              <a:off x="3233416" y="6102350"/>
              <a:ext cx="754271" cy="59054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pic>
          <p:nvPicPr>
            <p:cNvPr id="4097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4667062"/>
              <a:ext cx="2225675" cy="15926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9" name="Tekstvak 56"/>
            <p:cNvSpPr txBox="1">
              <a:spLocks noChangeArrowheads="1"/>
            </p:cNvSpPr>
            <p:nvPr/>
          </p:nvSpPr>
          <p:spPr bwMode="auto">
            <a:xfrm>
              <a:off x="285747" y="4706753"/>
              <a:ext cx="2076388" cy="3381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chemeClr val="bg1"/>
                  </a:solidFill>
                  <a:latin typeface="Trebuchet MS" charset="0"/>
                  <a:ea typeface="ＭＳ Ｐゴシック" charset="-128"/>
                </a:rPr>
                <a:t>Egypte [Nijl] </a:t>
              </a:r>
            </a:p>
          </p:txBody>
        </p:sp>
        <p:cxnSp>
          <p:nvCxnSpPr>
            <p:cNvPr id="40980" name="Rechte verbindingslijn met pijl 63"/>
            <p:cNvCxnSpPr>
              <a:cxnSpLocks noChangeShapeType="1"/>
              <a:stCxn id="40977" idx="1"/>
            </p:cNvCxnSpPr>
            <p:nvPr/>
          </p:nvCxnSpPr>
          <p:spPr bwMode="auto">
            <a:xfrm rot="16200000" flipV="1">
              <a:off x="2536351" y="5381308"/>
              <a:ext cx="725450" cy="88960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69" name="Ovaal 28"/>
          <p:cNvSpPr>
            <a:spLocks noChangeArrowheads="1"/>
          </p:cNvSpPr>
          <p:nvPr/>
        </p:nvSpPr>
        <p:spPr bwMode="auto">
          <a:xfrm>
            <a:off x="6283325" y="4433888"/>
            <a:ext cx="577850" cy="5238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0970" name="Ovaal 28"/>
          <p:cNvSpPr>
            <a:spLocks noChangeArrowheads="1"/>
          </p:cNvSpPr>
          <p:nvPr/>
        </p:nvSpPr>
        <p:spPr bwMode="auto">
          <a:xfrm>
            <a:off x="7388225" y="6321425"/>
            <a:ext cx="577850" cy="5238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0971" name="Ovaal 28"/>
          <p:cNvSpPr>
            <a:spLocks noChangeArrowheads="1"/>
          </p:cNvSpPr>
          <p:nvPr/>
        </p:nvSpPr>
        <p:spPr bwMode="auto">
          <a:xfrm>
            <a:off x="4300538" y="4968875"/>
            <a:ext cx="577850" cy="5238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0972" name="Ovaal 28"/>
          <p:cNvSpPr>
            <a:spLocks noChangeArrowheads="1"/>
          </p:cNvSpPr>
          <p:nvPr/>
        </p:nvSpPr>
        <p:spPr bwMode="auto">
          <a:xfrm>
            <a:off x="6003925" y="4979988"/>
            <a:ext cx="577850" cy="5238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grpSp>
        <p:nvGrpSpPr>
          <p:cNvPr id="40973" name="Groep 31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40974" name="Picture 2" descr="BBB IE 07 - EVD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3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 idx="4294967295"/>
          </p:nvPr>
        </p:nvSpPr>
        <p:spPr>
          <a:xfrm>
            <a:off x="508000" y="812800"/>
            <a:ext cx="11277600" cy="1219200"/>
          </a:xfrm>
        </p:spPr>
        <p:txBody>
          <a:bodyPr lIns="130046" tIns="65023" rIns="130046" bIns="65023"/>
          <a:lstStyle/>
          <a:p>
            <a:pPr algn="l" eaLnBrk="1" hangingPunct="1"/>
            <a:r>
              <a:rPr lang="en-US" sz="4600" b="1" smtClean="0">
                <a:latin typeface="Verdana" charset="0"/>
              </a:rPr>
              <a:t>Water sector and sanitation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4294967295"/>
          </p:nvPr>
        </p:nvSpPr>
        <p:spPr>
          <a:xfrm>
            <a:off x="508000" y="2032000"/>
            <a:ext cx="9102725" cy="1016000"/>
          </a:xfrm>
        </p:spPr>
        <p:txBody>
          <a:bodyPr lIns="130046" tIns="65023" rIns="130046" bIns="65023"/>
          <a:lstStyle/>
          <a:p>
            <a:pPr marL="0" indent="0" defTabSz="914400" eaLnBrk="1" hangingPunct="1">
              <a:buFont typeface="Arial" charset="0"/>
              <a:buNone/>
            </a:pPr>
            <a:endParaRPr lang="nl-NL" sz="3300" smtClean="0">
              <a:latin typeface="Verdana" charset="0"/>
            </a:endParaRPr>
          </a:p>
          <a:p>
            <a:pPr marL="0" indent="0" defTabSz="914400" eaLnBrk="1" hangingPunct="1">
              <a:buFont typeface="Arial" charset="0"/>
              <a:buNone/>
            </a:pPr>
            <a:endParaRPr lang="nl-NL" sz="3300" smtClean="0">
              <a:latin typeface="Verdana" charset="0"/>
            </a:endParaRPr>
          </a:p>
        </p:txBody>
      </p:sp>
      <p:pic>
        <p:nvPicPr>
          <p:cNvPr id="41988" name="Picture 5" descr="iStock_000003055228XXLarge hands ring of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0413"/>
            <a:ext cx="35337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women mansor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188" y="4570413"/>
            <a:ext cx="31226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WWD 2008 1196 credit Unicef-Robert van Gink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4978400"/>
            <a:ext cx="3175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6707188" y="8562975"/>
            <a:ext cx="3175000" cy="719138"/>
          </a:xfrm>
          <a:prstGeom prst="rect">
            <a:avLst/>
          </a:prstGeom>
          <a:solidFill>
            <a:srgbClr val="003266"/>
          </a:solidFill>
          <a:ln w="9525">
            <a:solidFill>
              <a:srgbClr val="0032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 flipV="1">
            <a:off x="6707188" y="4876800"/>
            <a:ext cx="3175000" cy="717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41993" name="Picture 10" descr="Rajasthan girls carry wter ear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775" y="4057650"/>
            <a:ext cx="31734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427288" y="14652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163"/>
            <a:r>
              <a:rPr lang="en-US" sz="17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1980s</a:t>
            </a:r>
            <a:endParaRPr lang="en-US" sz="17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027738" y="14652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163"/>
            <a:r>
              <a:rPr lang="en-US" sz="17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1990s</a:t>
            </a:r>
            <a:endParaRPr lang="en-US" sz="17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9577388" y="1465263"/>
            <a:ext cx="1038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300163"/>
            <a:r>
              <a:rPr lang="en-US" sz="17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2000-2007</a:t>
            </a:r>
            <a:endParaRPr lang="en-US" sz="17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375" y="4265613"/>
            <a:ext cx="11823700" cy="2182812"/>
            <a:chOff x="391" y="1396"/>
            <a:chExt cx="5237" cy="822"/>
          </a:xfrm>
        </p:grpSpPr>
        <p:sp>
          <p:nvSpPr>
            <p:cNvPr id="43037" name="Rectangle 8"/>
            <p:cNvSpPr>
              <a:spLocks noChangeArrowheads="1"/>
            </p:cNvSpPr>
            <p:nvPr/>
          </p:nvSpPr>
          <p:spPr bwMode="auto">
            <a:xfrm>
              <a:off x="581" y="1403"/>
              <a:ext cx="5047" cy="81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defTabSz="1300163" eaLnBrk="0" hangingPunct="0"/>
              <a:endParaRPr lang="en-GB" sz="17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43038" name="Text Box 9"/>
            <p:cNvSpPr txBox="1">
              <a:spLocks noChangeArrowheads="1"/>
            </p:cNvSpPr>
            <p:nvPr/>
          </p:nvSpPr>
          <p:spPr bwMode="auto">
            <a:xfrm rot="-5400000">
              <a:off x="49" y="1738"/>
              <a:ext cx="799" cy="11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Watertechnology</a:t>
              </a:r>
            </a:p>
          </p:txBody>
        </p:sp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646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Hierarchical</a:t>
              </a:r>
            </a:p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Top-down state interventions</a:t>
              </a:r>
            </a:p>
          </p:txBody>
        </p:sp>
        <p:sp>
          <p:nvSpPr>
            <p:cNvPr id="43040" name="Text Box 11"/>
            <p:cNvSpPr txBox="1">
              <a:spLocks noChangeArrowheads="1"/>
            </p:cNvSpPr>
            <p:nvPr/>
          </p:nvSpPr>
          <p:spPr bwMode="auto">
            <a:xfrm>
              <a:off x="2331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Market-led</a:t>
              </a:r>
            </a:p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Enter the private sector</a:t>
              </a:r>
            </a:p>
          </p:txBody>
        </p:sp>
        <p:sp>
          <p:nvSpPr>
            <p:cNvPr id="43041" name="Text Box 12"/>
            <p:cNvSpPr txBox="1">
              <a:spLocks noChangeArrowheads="1"/>
            </p:cNvSpPr>
            <p:nvPr/>
          </p:nvSpPr>
          <p:spPr bwMode="auto">
            <a:xfrm>
              <a:off x="4043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Distributed </a:t>
              </a:r>
            </a:p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Enter civil society</a:t>
              </a:r>
            </a:p>
            <a:p>
              <a:pPr eaLnBrk="1" hangingPunct="1"/>
              <a:endParaRPr lang="en-US" sz="17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042" name="Text Box 13"/>
            <p:cNvSpPr txBox="1">
              <a:spLocks noChangeArrowheads="1"/>
            </p:cNvSpPr>
            <p:nvPr/>
          </p:nvSpPr>
          <p:spPr bwMode="auto">
            <a:xfrm>
              <a:off x="646" y="2055"/>
              <a:ext cx="4894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Globalization</a:t>
              </a:r>
            </a:p>
          </p:txBody>
        </p:sp>
        <p:sp>
          <p:nvSpPr>
            <p:cNvPr id="43043" name="Text Box 14"/>
            <p:cNvSpPr txBox="1">
              <a:spLocks noChangeArrowheads="1"/>
            </p:cNvSpPr>
            <p:nvPr/>
          </p:nvSpPr>
          <p:spPr bwMode="auto">
            <a:xfrm>
              <a:off x="646" y="1899"/>
              <a:ext cx="4894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Decentralization</a:t>
              </a:r>
            </a:p>
          </p:txBody>
        </p:sp>
        <p:sp>
          <p:nvSpPr>
            <p:cNvPr id="43044" name="Text Box 15"/>
            <p:cNvSpPr txBox="1">
              <a:spLocks noChangeArrowheads="1"/>
            </p:cNvSpPr>
            <p:nvPr/>
          </p:nvSpPr>
          <p:spPr bwMode="auto">
            <a:xfrm>
              <a:off x="2878" y="1749"/>
              <a:ext cx="2662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Emergence of developing countries in global debate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8150" y="2032000"/>
            <a:ext cx="11957050" cy="2108200"/>
            <a:chOff x="332" y="749"/>
            <a:chExt cx="5305" cy="634"/>
          </a:xfrm>
        </p:grpSpPr>
        <p:sp>
          <p:nvSpPr>
            <p:cNvPr id="43031" name="Rectangle 17"/>
            <p:cNvSpPr>
              <a:spLocks noChangeArrowheads="1"/>
            </p:cNvSpPr>
            <p:nvPr/>
          </p:nvSpPr>
          <p:spPr bwMode="auto">
            <a:xfrm>
              <a:off x="543" y="749"/>
              <a:ext cx="5047" cy="62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algn="l" defTabSz="1300163" eaLnBrk="0" hangingPunct="0"/>
              <a:endParaRPr lang="en-GB" sz="17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43032" name="Text Box 18"/>
            <p:cNvSpPr txBox="1">
              <a:spLocks noChangeArrowheads="1"/>
            </p:cNvSpPr>
            <p:nvPr/>
          </p:nvSpPr>
          <p:spPr bwMode="auto">
            <a:xfrm rot="-5400000">
              <a:off x="82" y="1011"/>
              <a:ext cx="622" cy="12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700" b="1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PHYSICAL</a:t>
              </a:r>
            </a:p>
          </p:txBody>
        </p:sp>
        <p:sp>
          <p:nvSpPr>
            <p:cNvPr id="43033" name="Text Box 19"/>
            <p:cNvSpPr txBox="1">
              <a:spLocks noChangeArrowheads="1"/>
            </p:cNvSpPr>
            <p:nvPr/>
          </p:nvSpPr>
          <p:spPr bwMode="auto">
            <a:xfrm>
              <a:off x="608" y="801"/>
              <a:ext cx="4894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Population growth and urbanization</a:t>
              </a:r>
            </a:p>
          </p:txBody>
        </p:sp>
        <p:sp>
          <p:nvSpPr>
            <p:cNvPr id="43034" name="Freeform 20"/>
            <p:cNvSpPr>
              <a:spLocks/>
            </p:cNvSpPr>
            <p:nvPr/>
          </p:nvSpPr>
          <p:spPr bwMode="auto">
            <a:xfrm>
              <a:off x="608" y="986"/>
              <a:ext cx="4894" cy="358"/>
            </a:xfrm>
            <a:custGeom>
              <a:avLst/>
              <a:gdLst>
                <a:gd name="T0" fmla="*/ 0 w 4992"/>
                <a:gd name="T1" fmla="*/ 0 h 384"/>
                <a:gd name="T2" fmla="*/ 0 w 4992"/>
                <a:gd name="T3" fmla="*/ 31 h 384"/>
                <a:gd name="T4" fmla="*/ 3227 w 4992"/>
                <a:gd name="T5" fmla="*/ 83 h 384"/>
                <a:gd name="T6" fmla="*/ 3227 w 4992"/>
                <a:gd name="T7" fmla="*/ 0 h 384"/>
                <a:gd name="T8" fmla="*/ 0 w 4992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2"/>
                <a:gd name="T16" fmla="*/ 0 h 384"/>
                <a:gd name="T17" fmla="*/ 4992 w 499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2" h="384">
                  <a:moveTo>
                    <a:pt x="0" y="0"/>
                  </a:moveTo>
                  <a:lnTo>
                    <a:pt x="0" y="144"/>
                  </a:lnTo>
                  <a:lnTo>
                    <a:pt x="4992" y="384"/>
                  </a:lnTo>
                  <a:lnTo>
                    <a:pt x="4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17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43035" name="Text Box 21"/>
            <p:cNvSpPr txBox="1">
              <a:spLocks noChangeArrowheads="1"/>
            </p:cNvSpPr>
            <p:nvPr/>
          </p:nvSpPr>
          <p:spPr bwMode="auto">
            <a:xfrm flipH="1">
              <a:off x="2223" y="978"/>
              <a:ext cx="215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Growing competition for natural resources</a:t>
              </a:r>
            </a:p>
          </p:txBody>
        </p:sp>
        <p:sp>
          <p:nvSpPr>
            <p:cNvPr id="43036" name="Text Box 22"/>
            <p:cNvSpPr txBox="1">
              <a:spLocks noChangeArrowheads="1"/>
            </p:cNvSpPr>
            <p:nvPr/>
          </p:nvSpPr>
          <p:spPr bwMode="auto">
            <a:xfrm rot="201391" flipH="1">
              <a:off x="680" y="1116"/>
              <a:ext cx="495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700" i="1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Scarcity             Worsening water quality            Groundwater depletion           Climate stress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4025" y="6602413"/>
            <a:ext cx="11823700" cy="2182812"/>
            <a:chOff x="391" y="1396"/>
            <a:chExt cx="5237" cy="822"/>
          </a:xfrm>
        </p:grpSpPr>
        <p:sp>
          <p:nvSpPr>
            <p:cNvPr id="43023" name="Rectangle 8"/>
            <p:cNvSpPr>
              <a:spLocks noChangeArrowheads="1"/>
            </p:cNvSpPr>
            <p:nvPr/>
          </p:nvSpPr>
          <p:spPr bwMode="auto">
            <a:xfrm>
              <a:off x="581" y="1403"/>
              <a:ext cx="5047" cy="81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046" tIns="65023" rIns="130046" bIns="65023" anchor="ctr"/>
            <a:lstStyle/>
            <a:p>
              <a:pPr defTabSz="1300163" eaLnBrk="0" hangingPunct="0"/>
              <a:endParaRPr lang="en-GB" sz="17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43024" name="Text Box 9"/>
            <p:cNvSpPr txBox="1">
              <a:spLocks noChangeArrowheads="1"/>
            </p:cNvSpPr>
            <p:nvPr/>
          </p:nvSpPr>
          <p:spPr bwMode="auto">
            <a:xfrm rot="-5400000">
              <a:off x="49" y="1738"/>
              <a:ext cx="799" cy="11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Deltatechnology</a:t>
              </a:r>
            </a:p>
          </p:txBody>
        </p:sp>
        <p:sp>
          <p:nvSpPr>
            <p:cNvPr id="43025" name="Text Box 10"/>
            <p:cNvSpPr txBox="1">
              <a:spLocks noChangeArrowheads="1"/>
            </p:cNvSpPr>
            <p:nvPr/>
          </p:nvSpPr>
          <p:spPr bwMode="auto">
            <a:xfrm>
              <a:off x="646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Hydraulic engineering</a:t>
              </a:r>
            </a:p>
          </p:txBody>
        </p:sp>
        <p:sp>
          <p:nvSpPr>
            <p:cNvPr id="43026" name="Text Box 11"/>
            <p:cNvSpPr txBox="1">
              <a:spLocks noChangeArrowheads="1"/>
            </p:cNvSpPr>
            <p:nvPr/>
          </p:nvSpPr>
          <p:spPr bwMode="auto">
            <a:xfrm>
              <a:off x="2331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Integrated approaches</a:t>
              </a:r>
            </a:p>
          </p:txBody>
        </p:sp>
        <p:sp>
          <p:nvSpPr>
            <p:cNvPr id="43027" name="Text Box 12"/>
            <p:cNvSpPr txBox="1">
              <a:spLocks noChangeArrowheads="1"/>
            </p:cNvSpPr>
            <p:nvPr/>
          </p:nvSpPr>
          <p:spPr bwMode="auto">
            <a:xfrm>
              <a:off x="4043" y="1449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Living with water/Building with nature</a:t>
              </a:r>
            </a:p>
          </p:txBody>
        </p:sp>
        <p:sp>
          <p:nvSpPr>
            <p:cNvPr id="43028" name="Text Box 13"/>
            <p:cNvSpPr txBox="1">
              <a:spLocks noChangeArrowheads="1"/>
            </p:cNvSpPr>
            <p:nvPr/>
          </p:nvSpPr>
          <p:spPr bwMode="auto">
            <a:xfrm>
              <a:off x="646" y="2055"/>
              <a:ext cx="4894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Globalization</a:t>
              </a:r>
            </a:p>
          </p:txBody>
        </p:sp>
        <p:sp>
          <p:nvSpPr>
            <p:cNvPr id="43029" name="Text Box 14"/>
            <p:cNvSpPr txBox="1">
              <a:spLocks noChangeArrowheads="1"/>
            </p:cNvSpPr>
            <p:nvPr/>
          </p:nvSpPr>
          <p:spPr bwMode="auto">
            <a:xfrm>
              <a:off x="646" y="1899"/>
              <a:ext cx="4894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Decentralization</a:t>
              </a:r>
            </a:p>
          </p:txBody>
        </p:sp>
        <p:sp>
          <p:nvSpPr>
            <p:cNvPr id="43030" name="Text Box 15"/>
            <p:cNvSpPr txBox="1">
              <a:spLocks noChangeArrowheads="1"/>
            </p:cNvSpPr>
            <p:nvPr/>
          </p:nvSpPr>
          <p:spPr bwMode="auto">
            <a:xfrm>
              <a:off x="2878" y="1749"/>
              <a:ext cx="2662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5" tIns="13005" rIns="13005" bIns="13005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sz="170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Emergence of developing countries in global debate</a:t>
              </a:r>
            </a:p>
          </p:txBody>
        </p:sp>
      </p:grpSp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4646613" y="677863"/>
            <a:ext cx="8343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Trends International Water sector </a:t>
            </a:r>
          </a:p>
        </p:txBody>
      </p:sp>
      <p:grpSp>
        <p:nvGrpSpPr>
          <p:cNvPr id="43018" name="Groep 32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43020" name="Picture 2" descr="BBB IE 07 - EVD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9" name="Date Placeholder 3"/>
          <p:cNvSpPr txBox="1">
            <a:spLocks noGrp="1"/>
          </p:cNvSpPr>
          <p:nvPr/>
        </p:nvSpPr>
        <p:spPr bwMode="auto">
          <a:xfrm>
            <a:off x="6575425" y="9182100"/>
            <a:ext cx="642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9" tIns="65010" rIns="130019" bIns="65010" anchor="ctr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nl-NL" sz="1700">
                <a:solidFill>
                  <a:schemeClr val="bg1"/>
                </a:solidFill>
                <a:latin typeface="Calibri" charset="0"/>
              </a:rPr>
              <a:t>Source: Worldbank </a:t>
            </a:r>
            <a:endParaRPr lang="en-US" sz="17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smtClean="0"/>
              <a:t>Water sector developments</a:t>
            </a:r>
            <a:endParaRPr lang="en-US" sz="46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Water sector developments are a slow track</a:t>
            </a:r>
          </a:p>
          <a:p>
            <a:r>
              <a:rPr lang="nl-NL" smtClean="0"/>
              <a:t>What happens outside the water sector, is going on at tremendous speed!</a:t>
            </a:r>
          </a:p>
          <a:p>
            <a:r>
              <a:rPr lang="nl-NL" smtClean="0"/>
              <a:t>Big companies approach the water problems from different perspectives</a:t>
            </a:r>
          </a:p>
          <a:p>
            <a:r>
              <a:rPr lang="nl-NL" smtClean="0"/>
              <a:t>Water problems are big, so deliver big!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3652838"/>
            <a:ext cx="11703050" cy="1625600"/>
          </a:xfrm>
        </p:spPr>
        <p:txBody>
          <a:bodyPr lIns="50788" tIns="50788" rIns="50788" bIns="50788"/>
          <a:lstStyle/>
          <a:p>
            <a:pPr eaLnBrk="1" hangingPunct="1"/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1800" smtClean="0"/>
              <a:t/>
            </a:r>
            <a:br>
              <a:rPr lang="nl-NL" sz="1800" smtClean="0"/>
            </a:br>
            <a:r>
              <a:rPr lang="nl-NL" sz="8000" smtClean="0"/>
              <a:t>BIG problems; deliver BIG!</a:t>
            </a:r>
            <a:br>
              <a:rPr lang="nl-NL" sz="8000" smtClean="0"/>
            </a:br>
            <a:r>
              <a:rPr lang="nl-NL" sz="8000" smtClean="0"/>
              <a:t/>
            </a:r>
            <a:br>
              <a:rPr lang="nl-NL" sz="8000" smtClean="0"/>
            </a:br>
            <a:r>
              <a:rPr lang="nl-NL" sz="6000" smtClean="0"/>
              <a:t>Akvo</a:t>
            </a:r>
            <a:r>
              <a:rPr lang="nl-NL" sz="10700" smtClean="0"/>
              <a:t/>
            </a:r>
            <a:br>
              <a:rPr lang="nl-NL" sz="10700" smtClean="0"/>
            </a:br>
            <a:r>
              <a:rPr lang="nl-NL" sz="5000" smtClean="0"/>
              <a:t/>
            </a:r>
            <a:br>
              <a:rPr lang="nl-NL" sz="5000" smtClean="0"/>
            </a:br>
            <a:r>
              <a:rPr lang="nl-NL" sz="5000" smtClean="0"/>
              <a:t/>
            </a:r>
            <a:br>
              <a:rPr lang="nl-NL" sz="5000" smtClean="0"/>
            </a:br>
            <a:r>
              <a:rPr lang="en-US" sz="5000" smtClean="0"/>
              <a:t/>
            </a:r>
            <a:br>
              <a:rPr lang="en-US" sz="5000" smtClean="0"/>
            </a:br>
            <a:endParaRPr lang="en-US" sz="5000" smtClean="0"/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739775" y="2284413"/>
            <a:ext cx="116665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814388" y="2498725"/>
            <a:ext cx="11304587" cy="3602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pic>
        <p:nvPicPr>
          <p:cNvPr id="27652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646613" y="552450"/>
            <a:ext cx="83439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Contents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1101725" y="1997075"/>
            <a:ext cx="110886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endParaRPr lang="en-US" sz="3600">
              <a:solidFill>
                <a:srgbClr val="202F66"/>
              </a:solidFill>
              <a:latin typeface="Calibri" charset="0"/>
            </a:endParaRPr>
          </a:p>
          <a:p>
            <a:pPr algn="l">
              <a:spcBef>
                <a:spcPct val="50000"/>
              </a:spcBef>
              <a:buFont typeface="Wingdings" charset="2"/>
              <a:buChar char="Ø"/>
            </a:pPr>
            <a:r>
              <a:rPr lang="en-US" sz="3600">
                <a:solidFill>
                  <a:srgbClr val="202F66"/>
                </a:solidFill>
                <a:latin typeface="Calibri" charset="0"/>
              </a:rPr>
              <a:t>Introduction to Netherlands Water Partnership</a:t>
            </a:r>
          </a:p>
          <a:p>
            <a:pPr algn="l">
              <a:spcBef>
                <a:spcPct val="50000"/>
              </a:spcBef>
              <a:buFont typeface="Wingdings" charset="2"/>
              <a:buChar char="Ø"/>
            </a:pPr>
            <a:endParaRPr lang="en-US" sz="3600">
              <a:solidFill>
                <a:srgbClr val="202F66"/>
              </a:solidFill>
              <a:latin typeface="Calibri" charset="0"/>
            </a:endParaRPr>
          </a:p>
          <a:p>
            <a:pPr algn="l">
              <a:spcBef>
                <a:spcPct val="50000"/>
              </a:spcBef>
              <a:buFont typeface="Wingdings" charset="2"/>
              <a:buChar char="Ø"/>
            </a:pPr>
            <a:r>
              <a:rPr lang="en-US" sz="3600">
                <a:solidFill>
                  <a:srgbClr val="202F66"/>
                </a:solidFill>
                <a:latin typeface="Calibri" charset="0"/>
              </a:rPr>
              <a:t>Reference to NWP activities (see additional documentation)</a:t>
            </a:r>
          </a:p>
          <a:p>
            <a:pPr algn="l">
              <a:spcBef>
                <a:spcPct val="50000"/>
              </a:spcBef>
              <a:buFont typeface="Wingdings" charset="2"/>
              <a:buChar char="Ø"/>
            </a:pPr>
            <a:endParaRPr lang="en-US" sz="3600">
              <a:solidFill>
                <a:srgbClr val="202F66"/>
              </a:solidFill>
              <a:latin typeface="Calibri" charset="0"/>
            </a:endParaRPr>
          </a:p>
          <a:p>
            <a:pPr algn="l">
              <a:spcBef>
                <a:spcPct val="50000"/>
              </a:spcBef>
              <a:buFont typeface="Wingdings" charset="2"/>
              <a:buChar char="Ø"/>
            </a:pPr>
            <a:r>
              <a:rPr lang="en-US" sz="3600">
                <a:solidFill>
                  <a:srgbClr val="202F66"/>
                </a:solidFill>
                <a:latin typeface="Calibri" charset="0"/>
              </a:rPr>
              <a:t>Akvo.org</a:t>
            </a:r>
          </a:p>
          <a:p>
            <a:pPr algn="l">
              <a:spcBef>
                <a:spcPct val="50000"/>
              </a:spcBef>
              <a:buFont typeface="Arial" charset="0"/>
              <a:buNone/>
            </a:pPr>
            <a:endParaRPr lang="en-GB" sz="3600">
              <a:solidFill>
                <a:srgbClr val="202F6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3652838"/>
            <a:ext cx="11703050" cy="1625600"/>
          </a:xfrm>
        </p:spPr>
        <p:txBody>
          <a:bodyPr lIns="50788" tIns="50788" rIns="50788" bIns="50788"/>
          <a:lstStyle/>
          <a:p>
            <a:pPr eaLnBrk="1" hangingPunct="1"/>
            <a:r>
              <a:rPr lang="en-US" smtClean="0"/>
              <a:t>Cost of communication goes towards zero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3652838"/>
            <a:ext cx="11703050" cy="1625600"/>
          </a:xfrm>
        </p:spPr>
        <p:txBody>
          <a:bodyPr lIns="50788" tIns="50788" rIns="50788" bIns="50788"/>
          <a:lstStyle/>
          <a:p>
            <a:pPr eaLnBrk="1" hangingPunct="1"/>
            <a:r>
              <a:rPr lang="en-US" smtClean="0"/>
              <a:t>“Bicycle for sale”</a:t>
            </a:r>
            <a:br>
              <a:rPr lang="en-US" smtClean="0"/>
            </a:br>
            <a:r>
              <a:rPr lang="en-US" smtClean="0"/>
              <a:t>(note at the local store)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3652838"/>
            <a:ext cx="11703050" cy="1625600"/>
          </a:xfrm>
        </p:spPr>
        <p:txBody>
          <a:bodyPr lIns="50788" tIns="50788" rIns="50788" bIns="50788"/>
          <a:lstStyle/>
          <a:p>
            <a:pPr eaLnBrk="1" hangingPunct="1"/>
            <a:r>
              <a:rPr lang="en-US" sz="14900" smtClean="0"/>
              <a:t>eBay:</a:t>
            </a:r>
            <a:br>
              <a:rPr lang="en-US" sz="14900" smtClean="0"/>
            </a:br>
            <a:r>
              <a:rPr lang="en-US" sz="14900" smtClean="0"/>
              <a:t> </a:t>
            </a:r>
            <a:r>
              <a:rPr lang="en-US" smtClean="0"/>
              <a:t>87 million users</a:t>
            </a:r>
            <a:br>
              <a:rPr lang="en-US" smtClean="0"/>
            </a:br>
            <a:r>
              <a:rPr lang="en-US" smtClean="0"/>
              <a:t>US$ 60 billion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3652838"/>
            <a:ext cx="11703050" cy="1625600"/>
          </a:xfrm>
        </p:spPr>
        <p:txBody>
          <a:bodyPr lIns="50788" tIns="50788" rIns="50788" bIns="50788"/>
          <a:lstStyle/>
          <a:p>
            <a:pPr eaLnBrk="1" hangingPunct="1"/>
            <a:r>
              <a:rPr lang="en-US" sz="11900" smtClean="0"/>
              <a:t>Inspiration</a:t>
            </a:r>
            <a:br>
              <a:rPr lang="en-US" sz="11900" smtClean="0"/>
            </a:br>
            <a:r>
              <a:rPr lang="en-US" sz="5400" i="1" smtClean="0"/>
              <a:t>from different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1190625" y="2616200"/>
            <a:ext cx="44418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400">
                <a:solidFill>
                  <a:schemeClr val="tx1"/>
                </a:solidFill>
              </a:rPr>
              <a:t>Wikipedia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7519988" y="2616200"/>
            <a:ext cx="34369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400">
                <a:solidFill>
                  <a:schemeClr val="tx1"/>
                </a:solidFill>
              </a:rPr>
              <a:t>Blogger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1404938" y="5208588"/>
            <a:ext cx="40243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400">
                <a:solidFill>
                  <a:schemeClr val="tx1"/>
                </a:solidFill>
              </a:rPr>
              <a:t>YouTube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6651625" y="5195888"/>
            <a:ext cx="32575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400">
                <a:solidFill>
                  <a:schemeClr val="tx1"/>
                </a:solidFill>
              </a:rPr>
              <a:t>    eBay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50875" y="3652838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</a:defRPr>
            </a:lvl6pPr>
            <a:lvl7pPr marL="914400"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</a:defRPr>
            </a:lvl7pPr>
            <a:lvl8pPr marL="1371600"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</a:defRPr>
            </a:lvl8pPr>
            <a:lvl9pPr marL="1828800"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sz="15100" smtClean="0"/>
              <a:t>Scale</a:t>
            </a:r>
            <a:endParaRPr lang="en-US" sz="1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utoUpdateAnimBg="0"/>
      <p:bldP spid="40962" grpId="0" autoUpdateAnimBg="0"/>
      <p:bldP spid="40963" grpId="0" autoUpdateAnimBg="0"/>
      <p:bldP spid="409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650875" y="4116388"/>
            <a:ext cx="11703050" cy="1625600"/>
          </a:xfrm>
        </p:spPr>
        <p:txBody>
          <a:bodyPr lIns="50788" tIns="50788" rIns="50788" bIns="50788"/>
          <a:lstStyle/>
          <a:p>
            <a:pPr algn="l" eaLnBrk="1" hangingPunct="1"/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>
                <a:solidFill>
                  <a:srgbClr val="FF7D00"/>
                </a:solidFill>
              </a:rPr>
              <a:t>Match</a:t>
            </a:r>
            <a:r>
              <a:rPr lang="en-US" sz="4800" smtClean="0"/>
              <a:t> projects and funds		Akvo Direct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endParaRPr lang="en-US" sz="4800" smtClean="0"/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1300163"/>
            <a:r>
              <a:rPr lang="en-US" sz="6300">
                <a:solidFill>
                  <a:schemeClr val="tx1"/>
                </a:solidFill>
                <a:latin typeface="Calibri" charset="0"/>
              </a:rPr>
              <a:t>Akvo helps you scale</a:t>
            </a:r>
          </a:p>
        </p:txBody>
      </p:sp>
      <p:sp>
        <p:nvSpPr>
          <p:cNvPr id="535556" name="Rectangle 1"/>
          <p:cNvSpPr>
            <a:spLocks noChangeArrowheads="1"/>
          </p:cNvSpPr>
          <p:nvPr/>
        </p:nvSpPr>
        <p:spPr bwMode="auto">
          <a:xfrm>
            <a:off x="669925" y="5237163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l" defTabSz="1300163"/>
            <a:r>
              <a:rPr lang="en-US" sz="480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4800">
                <a:solidFill>
                  <a:schemeClr val="tx1"/>
                </a:solidFill>
                <a:latin typeface="Calibri" charset="0"/>
              </a:rPr>
            </a:br>
            <a:r>
              <a:rPr lang="en-US" sz="4800">
                <a:solidFill>
                  <a:srgbClr val="FF7D00"/>
                </a:solidFill>
                <a:latin typeface="Calibri" charset="0"/>
              </a:rPr>
              <a:t>Simplify</a:t>
            </a:r>
            <a:r>
              <a:rPr lang="en-US" sz="4800">
                <a:solidFill>
                  <a:schemeClr val="tx1"/>
                </a:solidFill>
                <a:latin typeface="Calibri" charset="0"/>
              </a:rPr>
              <a:t> reporting			Akvo RSR</a:t>
            </a:r>
          </a:p>
        </p:txBody>
      </p:sp>
      <p:sp>
        <p:nvSpPr>
          <p:cNvPr id="535557" name="Rectangle 1"/>
          <p:cNvSpPr>
            <a:spLocks noChangeArrowheads="1"/>
          </p:cNvSpPr>
          <p:nvPr/>
        </p:nvSpPr>
        <p:spPr bwMode="auto">
          <a:xfrm>
            <a:off x="669925" y="329247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l" defTabSz="1300163"/>
            <a:r>
              <a:rPr lang="en-US" sz="4800">
                <a:solidFill>
                  <a:srgbClr val="FF7D00"/>
                </a:solidFill>
                <a:latin typeface="Calibri" charset="0"/>
              </a:rPr>
              <a:t>Share</a:t>
            </a:r>
            <a:r>
              <a:rPr lang="en-US" sz="4800">
                <a:solidFill>
                  <a:schemeClr val="tx1"/>
                </a:solidFill>
                <a:latin typeface="Calibri" charset="0"/>
              </a:rPr>
              <a:t> knowledge			Akvopedia</a:t>
            </a:r>
            <a:br>
              <a:rPr lang="en-US" sz="4800">
                <a:solidFill>
                  <a:schemeClr val="tx1"/>
                </a:solidFill>
                <a:latin typeface="Calibri" charset="0"/>
              </a:rPr>
            </a:br>
            <a:r>
              <a:rPr lang="en-US" sz="480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4800">
                <a:solidFill>
                  <a:schemeClr val="tx1"/>
                </a:solidFill>
                <a:latin typeface="Calibri" charset="0"/>
              </a:rPr>
            </a:br>
            <a:endParaRPr lang="en-US" sz="48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56" grpId="0"/>
      <p:bldP spid="5355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1" name="Picture 4" descr="Akvo - grant propo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1349375"/>
            <a:ext cx="2316162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2" name="Picture 4" descr="Akvo - grant propo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709738"/>
            <a:ext cx="263207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3" name="Picture 4" descr="Akvo - grant propos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915988"/>
            <a:ext cx="2938463" cy="79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4" name="Picture 4" descr="Akvo - grant propos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413" y="1277938"/>
            <a:ext cx="2405062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6" name="Line 8"/>
          <p:cNvSpPr>
            <a:spLocks noChangeShapeType="1"/>
          </p:cNvSpPr>
          <p:nvPr/>
        </p:nvSpPr>
        <p:spPr bwMode="auto">
          <a:xfrm flipH="1">
            <a:off x="9024938" y="4699000"/>
            <a:ext cx="122237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H="1">
            <a:off x="3262313" y="4714875"/>
            <a:ext cx="374332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42" dur="2000" fill="hold"/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6" grpId="0" animBg="1"/>
      <p:bldP spid="350219" grpId="0" animBg="1"/>
      <p:bldP spid="3502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1517650"/>
            <a:ext cx="12353925" cy="1625600"/>
          </a:xfrm>
        </p:spPr>
        <p:txBody>
          <a:bodyPr/>
          <a:lstStyle/>
          <a:p>
            <a:pPr eaLnBrk="1" hangingPunct="1"/>
            <a:endParaRPr lang="en-GB" smtClean="0">
              <a:solidFill>
                <a:srgbClr val="E9151F"/>
              </a:solidFill>
              <a:ea typeface="ＭＳ Ｐゴシック" charset="-128"/>
            </a:endParaRPr>
          </a:p>
        </p:txBody>
      </p:sp>
      <p:pic>
        <p:nvPicPr>
          <p:cNvPr id="60419" name="Picture 4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4" name="Picture 4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200" y="4300538"/>
            <a:ext cx="13636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50875" y="3004592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9pPr>
          </a:lstStyle>
          <a:p>
            <a:pPr eaLnBrk="1" hangingPunct="1"/>
            <a:r>
              <a:rPr lang="en-US" sz="15100" smtClean="0"/>
              <a:t>Knowledge</a:t>
            </a:r>
            <a:endParaRPr lang="en-US" sz="1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32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7 0.13412 L 0.00257 -0.199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4515" name="Tijdelijke aanduiding voor inhoud 6" descr="project_listing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88" y="717550"/>
            <a:ext cx="12015787" cy="8408988"/>
          </a:xfrm>
          <a:noFill/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50875" y="1924472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9pPr>
          </a:lstStyle>
          <a:p>
            <a:pPr eaLnBrk="1" hangingPunct="1"/>
            <a:r>
              <a:rPr lang="en-US" sz="15100" smtClean="0"/>
              <a:t>Funding</a:t>
            </a:r>
            <a:endParaRPr lang="en-US" sz="1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11379200" cy="87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650875" y="7571680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9pPr>
          </a:lstStyle>
          <a:p>
            <a:pPr eaLnBrk="1" hangingPunct="1"/>
            <a:r>
              <a:rPr lang="en-US" sz="15100" smtClean="0"/>
              <a:t>Reporting</a:t>
            </a:r>
            <a:endParaRPr lang="en-US" sz="1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pic>
        <p:nvPicPr>
          <p:cNvPr id="28676" name="Afbeelding 111" descr="untitled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6"/>
          <p:cNvGrpSpPr>
            <a:grpSpLocks/>
          </p:cNvGrpSpPr>
          <p:nvPr/>
        </p:nvGrpSpPr>
        <p:grpSpPr bwMode="auto">
          <a:xfrm>
            <a:off x="2946400" y="3433763"/>
            <a:ext cx="4646613" cy="2287587"/>
            <a:chOff x="2071688" y="2486281"/>
            <a:chExt cx="3266654" cy="1607383"/>
          </a:xfrm>
        </p:grpSpPr>
        <p:sp>
          <p:nvSpPr>
            <p:cNvPr id="28688" name="Puzzle1"/>
            <p:cNvSpPr>
              <a:spLocks noEditPoints="1" noChangeArrowheads="1"/>
            </p:cNvSpPr>
            <p:nvPr/>
          </p:nvSpPr>
          <p:spPr bwMode="auto">
            <a:xfrm>
              <a:off x="2071688" y="2486281"/>
              <a:ext cx="3266654" cy="16073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90 w 21600"/>
                <a:gd name="T25" fmla="*/ 2565 h 21600"/>
                <a:gd name="T26" fmla="*/ 16132 w 21600"/>
                <a:gd name="T27" fmla="*/ 1955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FFFF">
                <a:alpha val="79999"/>
              </a:srgbClr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  <p:sp>
          <p:nvSpPr>
            <p:cNvPr id="28689" name="Text Box 56"/>
            <p:cNvSpPr txBox="1">
              <a:spLocks noChangeArrowheads="1"/>
            </p:cNvSpPr>
            <p:nvPr/>
          </p:nvSpPr>
          <p:spPr bwMode="auto">
            <a:xfrm>
              <a:off x="2773273" y="3147958"/>
              <a:ext cx="1955548" cy="33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0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Government</a:t>
              </a:r>
            </a:p>
          </p:txBody>
        </p:sp>
      </p:grpSp>
      <p:grpSp>
        <p:nvGrpSpPr>
          <p:cNvPr id="3" name="Groep 19"/>
          <p:cNvGrpSpPr>
            <a:grpSpLocks/>
          </p:cNvGrpSpPr>
          <p:nvPr/>
        </p:nvGrpSpPr>
        <p:grpSpPr bwMode="auto">
          <a:xfrm>
            <a:off x="5672138" y="4838700"/>
            <a:ext cx="4589462" cy="2998788"/>
            <a:chOff x="3987983" y="3473569"/>
            <a:chExt cx="3227205" cy="2108323"/>
          </a:xfrm>
        </p:grpSpPr>
        <p:sp>
          <p:nvSpPr>
            <p:cNvPr id="28686" name="Puzzle2"/>
            <p:cNvSpPr>
              <a:spLocks noEditPoints="1" noChangeArrowheads="1"/>
            </p:cNvSpPr>
            <p:nvPr/>
          </p:nvSpPr>
          <p:spPr bwMode="auto">
            <a:xfrm>
              <a:off x="3987983" y="3473569"/>
              <a:ext cx="3227205" cy="21083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2 w 21600"/>
                <a:gd name="T25" fmla="*/ 6739 h 21600"/>
                <a:gd name="T26" fmla="*/ 16177 w 21600"/>
                <a:gd name="T27" fmla="*/ 20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CCFF">
                <a:alpha val="79999"/>
              </a:srgbClr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  <p:sp>
          <p:nvSpPr>
            <p:cNvPr id="28687" name="Text Box 57"/>
            <p:cNvSpPr txBox="1">
              <a:spLocks noChangeArrowheads="1"/>
            </p:cNvSpPr>
            <p:nvPr/>
          </p:nvSpPr>
          <p:spPr bwMode="auto">
            <a:xfrm>
              <a:off x="4811849" y="4237202"/>
              <a:ext cx="1568361" cy="44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0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Private sector</a:t>
              </a:r>
            </a:p>
          </p:txBody>
        </p:sp>
      </p:grpSp>
      <p:grpSp>
        <p:nvGrpSpPr>
          <p:cNvPr id="4" name="Groep 17"/>
          <p:cNvGrpSpPr>
            <a:grpSpLocks/>
          </p:cNvGrpSpPr>
          <p:nvPr/>
        </p:nvGrpSpPr>
        <p:grpSpPr bwMode="auto">
          <a:xfrm>
            <a:off x="6508750" y="2438400"/>
            <a:ext cx="2874963" cy="3292475"/>
            <a:chOff x="4576679" y="1785938"/>
            <a:chExt cx="2020986" cy="2315021"/>
          </a:xfrm>
        </p:grpSpPr>
        <p:sp>
          <p:nvSpPr>
            <p:cNvPr id="28684" name="Puzzle3"/>
            <p:cNvSpPr>
              <a:spLocks noEditPoints="1" noChangeArrowheads="1"/>
            </p:cNvSpPr>
            <p:nvPr/>
          </p:nvSpPr>
          <p:spPr bwMode="auto">
            <a:xfrm>
              <a:off x="4576679" y="1785938"/>
              <a:ext cx="2020986" cy="23150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0 w 21600"/>
                <a:gd name="T25" fmla="*/ 7714 h 21600"/>
                <a:gd name="T26" fmla="*/ 19151 w 21600"/>
                <a:gd name="T27" fmla="*/ 202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FFFF">
                <a:alpha val="79999"/>
              </a:srgbClr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  <p:sp>
          <p:nvSpPr>
            <p:cNvPr id="28685" name="Text Box 59"/>
            <p:cNvSpPr txBox="1">
              <a:spLocks noChangeArrowheads="1"/>
            </p:cNvSpPr>
            <p:nvPr/>
          </p:nvSpPr>
          <p:spPr bwMode="auto">
            <a:xfrm>
              <a:off x="4811641" y="2671934"/>
              <a:ext cx="1568527" cy="33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0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NGO’s </a:t>
              </a:r>
            </a:p>
          </p:txBody>
        </p:sp>
      </p:grpSp>
      <p:grpSp>
        <p:nvGrpSpPr>
          <p:cNvPr id="5" name="Groep 18"/>
          <p:cNvGrpSpPr>
            <a:grpSpLocks/>
          </p:cNvGrpSpPr>
          <p:nvPr/>
        </p:nvGrpSpPr>
        <p:grpSpPr bwMode="auto">
          <a:xfrm>
            <a:off x="3897313" y="4800600"/>
            <a:ext cx="2765425" cy="3835400"/>
            <a:chOff x="2739281" y="3446820"/>
            <a:chExt cx="1945123" cy="2696805"/>
          </a:xfrm>
        </p:grpSpPr>
        <p:sp>
          <p:nvSpPr>
            <p:cNvPr id="28682" name="Puzzle4"/>
            <p:cNvSpPr>
              <a:spLocks noEditPoints="1" noChangeArrowheads="1"/>
            </p:cNvSpPr>
            <p:nvPr/>
          </p:nvSpPr>
          <p:spPr bwMode="auto">
            <a:xfrm>
              <a:off x="2739281" y="3446820"/>
              <a:ext cx="1945123" cy="26968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2 w 21600"/>
                <a:gd name="T25" fmla="*/ 5668 h 21600"/>
                <a:gd name="T26" fmla="*/ 20202 w 21600"/>
                <a:gd name="T27" fmla="*/ 159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317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  <p:sp>
          <p:nvSpPr>
            <p:cNvPr id="28683" name="Text Box 61"/>
            <p:cNvSpPr txBox="1">
              <a:spLocks noChangeArrowheads="1"/>
            </p:cNvSpPr>
            <p:nvPr/>
          </p:nvSpPr>
          <p:spPr bwMode="auto">
            <a:xfrm>
              <a:off x="2955229" y="4115069"/>
              <a:ext cx="1570389" cy="33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0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Knowledge institute</a:t>
              </a:r>
            </a:p>
          </p:txBody>
        </p:sp>
      </p:grp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4646613" y="552450"/>
            <a:ext cx="83439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Dutch Watersector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2707" name="Tijdelijke aanduiding voor inhoud 3" descr="active_projec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700088"/>
            <a:ext cx="11953875" cy="85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2" name="Tijdelijke aanduiding voor inhoud 3" descr="active_project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538" y="2393950"/>
            <a:ext cx="315436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7"/>
          <p:cNvSpPr>
            <a:spLocks/>
          </p:cNvSpPr>
          <p:nvPr/>
        </p:nvSpPr>
        <p:spPr bwMode="auto">
          <a:xfrm>
            <a:off x="9166225" y="8909050"/>
            <a:ext cx="3457575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50875" y="3652838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9pPr>
          </a:lstStyle>
          <a:p>
            <a:pPr eaLnBrk="1" hangingPunct="1"/>
            <a:r>
              <a:rPr lang="en-US" sz="15100" smtClean="0"/>
              <a:t>Project example</a:t>
            </a:r>
            <a:endParaRPr lang="en-US" sz="1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676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Afbeelding 2" descr="afric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8" y="2428875"/>
            <a:ext cx="10152062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/>
          <p:cNvSpPr txBox="1">
            <a:spLocks/>
          </p:cNvSpPr>
          <p:nvPr/>
        </p:nvSpPr>
        <p:spPr bwMode="auto">
          <a:xfrm>
            <a:off x="3117850" y="915988"/>
            <a:ext cx="7561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tx1"/>
                </a:solidFill>
                <a:latin typeface="Calibri" charset="0"/>
              </a:rPr>
              <a:t>African Reporters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75" y="0"/>
            <a:ext cx="70151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182563"/>
            <a:ext cx="1441450" cy="95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680243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pic>
        <p:nvPicPr>
          <p:cNvPr id="29700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4646613" y="552450"/>
            <a:ext cx="83439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Netherlands Water Partnership</a:t>
            </a:r>
          </a:p>
        </p:txBody>
      </p:sp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1385888"/>
            <a:ext cx="9017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7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4014788"/>
            <a:ext cx="901541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marL="342900" indent="-342900" defTabSz="914400" eaLnBrk="1" hangingPunct="1"/>
            <a:endParaRPr lang="en-GB" smtClean="0"/>
          </a:p>
        </p:txBody>
      </p:sp>
      <p:pic>
        <p:nvPicPr>
          <p:cNvPr id="30724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ep 3"/>
          <p:cNvGrpSpPr>
            <a:grpSpLocks/>
          </p:cNvGrpSpPr>
          <p:nvPr/>
        </p:nvGrpSpPr>
        <p:grpSpPr bwMode="auto">
          <a:xfrm>
            <a:off x="2733675" y="1878013"/>
            <a:ext cx="8315325" cy="546100"/>
            <a:chOff x="2124049" y="1256273"/>
            <a:chExt cx="5688186" cy="321746"/>
          </a:xfrm>
        </p:grpSpPr>
        <p:sp>
          <p:nvSpPr>
            <p:cNvPr id="30753" name="Text Box 323"/>
            <p:cNvSpPr txBox="1">
              <a:spLocks noChangeArrowheads="1"/>
            </p:cNvSpPr>
            <p:nvPr/>
          </p:nvSpPr>
          <p:spPr bwMode="auto">
            <a:xfrm>
              <a:off x="2124049" y="1286140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Events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0754" name="Text Box 322"/>
            <p:cNvSpPr txBox="1">
              <a:spLocks noChangeArrowheads="1"/>
            </p:cNvSpPr>
            <p:nvPr/>
          </p:nvSpPr>
          <p:spPr bwMode="auto">
            <a:xfrm>
              <a:off x="4238061" y="1266229"/>
              <a:ext cx="1601102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Information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0755" name="Text Box 321"/>
            <p:cNvSpPr txBox="1">
              <a:spLocks noChangeArrowheads="1"/>
            </p:cNvSpPr>
            <p:nvPr/>
          </p:nvSpPr>
          <p:spPr bwMode="auto">
            <a:xfrm>
              <a:off x="6502242" y="1256273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Business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grpSp>
        <p:nvGrpSpPr>
          <p:cNvPr id="30726" name="Groep 10"/>
          <p:cNvGrpSpPr>
            <a:grpSpLocks/>
          </p:cNvGrpSpPr>
          <p:nvPr/>
        </p:nvGrpSpPr>
        <p:grpSpPr bwMode="auto">
          <a:xfrm>
            <a:off x="3829050" y="2930525"/>
            <a:ext cx="4897438" cy="1295400"/>
            <a:chOff x="2874925" y="1617840"/>
            <a:chExt cx="3347759" cy="764693"/>
          </a:xfrm>
        </p:grpSpPr>
        <p:sp>
          <p:nvSpPr>
            <p:cNvPr id="30750" name="Oval 3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4925" y="1617840"/>
              <a:ext cx="3347759" cy="5837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0751" name="Text Box 3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66035" y="1798777"/>
              <a:ext cx="2474431" cy="19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4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Toekomstvisie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0752" name="Line 313"/>
            <p:cNvSpPr>
              <a:spLocks noChangeShapeType="1"/>
            </p:cNvSpPr>
            <p:nvPr/>
          </p:nvSpPr>
          <p:spPr bwMode="auto">
            <a:xfrm>
              <a:off x="4476028" y="2187948"/>
              <a:ext cx="809" cy="194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0727" name="Line 312"/>
          <p:cNvSpPr>
            <a:spLocks noChangeShapeType="1"/>
          </p:cNvSpPr>
          <p:nvPr/>
        </p:nvSpPr>
        <p:spPr bwMode="auto">
          <a:xfrm>
            <a:off x="428625" y="4251325"/>
            <a:ext cx="1172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8" name="Line 310"/>
          <p:cNvSpPr>
            <a:spLocks noChangeShapeType="1"/>
          </p:cNvSpPr>
          <p:nvPr/>
        </p:nvSpPr>
        <p:spPr bwMode="auto">
          <a:xfrm>
            <a:off x="4867275" y="4251325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9" name="Line 311"/>
          <p:cNvSpPr>
            <a:spLocks noChangeShapeType="1"/>
          </p:cNvSpPr>
          <p:nvPr/>
        </p:nvSpPr>
        <p:spPr bwMode="auto">
          <a:xfrm>
            <a:off x="2522538" y="4262438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0" name="Line 300"/>
          <p:cNvSpPr>
            <a:spLocks noChangeShapeType="1"/>
          </p:cNvSpPr>
          <p:nvPr/>
        </p:nvSpPr>
        <p:spPr bwMode="auto">
          <a:xfrm>
            <a:off x="2524125" y="5281613"/>
            <a:ext cx="0" cy="1979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1" name="Line 299"/>
          <p:cNvSpPr>
            <a:spLocks noChangeShapeType="1"/>
          </p:cNvSpPr>
          <p:nvPr/>
        </p:nvSpPr>
        <p:spPr bwMode="auto">
          <a:xfrm>
            <a:off x="3425825" y="7261225"/>
            <a:ext cx="0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2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65425" y="7926388"/>
            <a:ext cx="2341563" cy="8255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Water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Technology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0733" name="Text Box 360"/>
          <p:cNvSpPr txBox="1">
            <a:spLocks noChangeArrowheads="1"/>
          </p:cNvSpPr>
          <p:nvPr/>
        </p:nvSpPr>
        <p:spPr bwMode="auto">
          <a:xfrm>
            <a:off x="1690688" y="4603750"/>
            <a:ext cx="18399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1425"/>
              </a:spcAft>
            </a:pPr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Innovatie Programs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0734" name="Line 362"/>
          <p:cNvSpPr>
            <a:spLocks noChangeShapeType="1"/>
          </p:cNvSpPr>
          <p:nvPr/>
        </p:nvSpPr>
        <p:spPr bwMode="auto">
          <a:xfrm>
            <a:off x="1566863" y="7254875"/>
            <a:ext cx="183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5" name="Line 363"/>
          <p:cNvSpPr>
            <a:spLocks noChangeShapeType="1"/>
          </p:cNvSpPr>
          <p:nvPr/>
        </p:nvSpPr>
        <p:spPr bwMode="auto">
          <a:xfrm>
            <a:off x="1568450" y="7261225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6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13" y="7886700"/>
            <a:ext cx="2341562" cy="8239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Delta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Technology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0737" name="Line 309"/>
          <p:cNvSpPr>
            <a:spLocks noChangeShapeType="1"/>
          </p:cNvSpPr>
          <p:nvPr/>
        </p:nvSpPr>
        <p:spPr bwMode="auto">
          <a:xfrm>
            <a:off x="7181850" y="4262438"/>
            <a:ext cx="3175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38" name="Text Box 2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383338" y="4598988"/>
            <a:ext cx="2128837" cy="94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Millennium Development Goals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0739" name="Text Box 325"/>
          <p:cNvSpPr txBox="1">
            <a:spLocks noChangeArrowheads="1"/>
          </p:cNvSpPr>
          <p:nvPr/>
        </p:nvSpPr>
        <p:spPr bwMode="auto">
          <a:xfrm>
            <a:off x="9024938" y="4598988"/>
            <a:ext cx="2136775" cy="82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Human Capital Roadmap Water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0740" name="Line 272"/>
          <p:cNvSpPr>
            <a:spLocks noChangeShapeType="1"/>
          </p:cNvSpPr>
          <p:nvPr/>
        </p:nvSpPr>
        <p:spPr bwMode="auto">
          <a:xfrm>
            <a:off x="9945688" y="4260850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41" name="Text Box 308"/>
          <p:cNvSpPr txBox="1">
            <a:spLocks noChangeArrowheads="1"/>
          </p:cNvSpPr>
          <p:nvPr/>
        </p:nvSpPr>
        <p:spPr bwMode="auto">
          <a:xfrm>
            <a:off x="11591925" y="4594225"/>
            <a:ext cx="1198563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CPWC</a:t>
            </a:r>
          </a:p>
        </p:txBody>
      </p:sp>
      <p:sp>
        <p:nvSpPr>
          <p:cNvPr id="30742" name="Text Box 308"/>
          <p:cNvSpPr txBox="1">
            <a:spLocks noChangeArrowheads="1"/>
          </p:cNvSpPr>
          <p:nvPr/>
        </p:nvSpPr>
        <p:spPr bwMode="auto">
          <a:xfrm>
            <a:off x="188913" y="4610100"/>
            <a:ext cx="99695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EWP</a:t>
            </a:r>
          </a:p>
        </p:txBody>
      </p:sp>
      <p:sp>
        <p:nvSpPr>
          <p:cNvPr id="30743" name="Line 309"/>
          <p:cNvSpPr>
            <a:spLocks noChangeShapeType="1"/>
          </p:cNvSpPr>
          <p:nvPr/>
        </p:nvSpPr>
        <p:spPr bwMode="auto">
          <a:xfrm>
            <a:off x="12142788" y="4257675"/>
            <a:ext cx="1587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44" name="Line 309"/>
          <p:cNvSpPr>
            <a:spLocks noChangeShapeType="1"/>
          </p:cNvSpPr>
          <p:nvPr/>
        </p:nvSpPr>
        <p:spPr bwMode="auto">
          <a:xfrm>
            <a:off x="438150" y="4260850"/>
            <a:ext cx="1588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45" name="Text Box 308"/>
          <p:cNvSpPr txBox="1">
            <a:spLocks noChangeArrowheads="1"/>
          </p:cNvSpPr>
          <p:nvPr/>
        </p:nvSpPr>
        <p:spPr bwMode="auto">
          <a:xfrm>
            <a:off x="4137025" y="4598988"/>
            <a:ext cx="1789113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Rapid Response Team/Risk Reduction Water Partnership</a:t>
            </a:r>
          </a:p>
        </p:txBody>
      </p:sp>
      <p:grpSp>
        <p:nvGrpSpPr>
          <p:cNvPr id="30746" name="Groep 32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0747" name="Picture 2" descr="BBB IE 07 - EVD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marL="342900" indent="-342900" defTabSz="914400" eaLnBrk="1" hangingPunct="1"/>
            <a:endParaRPr lang="en-GB" smtClean="0"/>
          </a:p>
        </p:txBody>
      </p:sp>
      <p:pic>
        <p:nvPicPr>
          <p:cNvPr id="31748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ep 3"/>
          <p:cNvGrpSpPr>
            <a:grpSpLocks/>
          </p:cNvGrpSpPr>
          <p:nvPr/>
        </p:nvGrpSpPr>
        <p:grpSpPr bwMode="auto">
          <a:xfrm>
            <a:off x="2733675" y="1878013"/>
            <a:ext cx="8315325" cy="546100"/>
            <a:chOff x="2124049" y="1256273"/>
            <a:chExt cx="5688186" cy="321746"/>
          </a:xfrm>
        </p:grpSpPr>
        <p:sp>
          <p:nvSpPr>
            <p:cNvPr id="31782" name="Text Box 323"/>
            <p:cNvSpPr txBox="1">
              <a:spLocks noChangeArrowheads="1"/>
            </p:cNvSpPr>
            <p:nvPr/>
          </p:nvSpPr>
          <p:spPr bwMode="auto">
            <a:xfrm>
              <a:off x="2124049" y="1286140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Events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1783" name="Text Box 322"/>
            <p:cNvSpPr txBox="1">
              <a:spLocks noChangeArrowheads="1"/>
            </p:cNvSpPr>
            <p:nvPr/>
          </p:nvSpPr>
          <p:spPr bwMode="auto">
            <a:xfrm>
              <a:off x="4238061" y="1266229"/>
              <a:ext cx="1601102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Informatie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1784" name="Text Box 321"/>
            <p:cNvSpPr txBox="1">
              <a:spLocks noChangeArrowheads="1"/>
            </p:cNvSpPr>
            <p:nvPr/>
          </p:nvSpPr>
          <p:spPr bwMode="auto">
            <a:xfrm>
              <a:off x="6502242" y="1256273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Business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grpSp>
        <p:nvGrpSpPr>
          <p:cNvPr id="31750" name="Groep 10"/>
          <p:cNvGrpSpPr>
            <a:grpSpLocks/>
          </p:cNvGrpSpPr>
          <p:nvPr/>
        </p:nvGrpSpPr>
        <p:grpSpPr bwMode="auto">
          <a:xfrm>
            <a:off x="3829050" y="2930525"/>
            <a:ext cx="4897438" cy="1295400"/>
            <a:chOff x="2874925" y="1617840"/>
            <a:chExt cx="3347759" cy="764693"/>
          </a:xfrm>
        </p:grpSpPr>
        <p:sp>
          <p:nvSpPr>
            <p:cNvPr id="31779" name="Oval 3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4925" y="1617840"/>
              <a:ext cx="3347759" cy="5837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1780" name="Text Box 3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66035" y="1798777"/>
              <a:ext cx="2474431" cy="19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4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Toekomstvisie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1781" name="Line 313"/>
            <p:cNvSpPr>
              <a:spLocks noChangeShapeType="1"/>
            </p:cNvSpPr>
            <p:nvPr/>
          </p:nvSpPr>
          <p:spPr bwMode="auto">
            <a:xfrm>
              <a:off x="4476028" y="2187948"/>
              <a:ext cx="809" cy="194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1751" name="Line 312"/>
          <p:cNvSpPr>
            <a:spLocks noChangeShapeType="1"/>
          </p:cNvSpPr>
          <p:nvPr/>
        </p:nvSpPr>
        <p:spPr bwMode="auto">
          <a:xfrm>
            <a:off x="428625" y="4251325"/>
            <a:ext cx="1172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2" name="Line 310"/>
          <p:cNvSpPr>
            <a:spLocks noChangeShapeType="1"/>
          </p:cNvSpPr>
          <p:nvPr/>
        </p:nvSpPr>
        <p:spPr bwMode="auto">
          <a:xfrm>
            <a:off x="4867275" y="4251325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3" name="Line 311"/>
          <p:cNvSpPr>
            <a:spLocks noChangeShapeType="1"/>
          </p:cNvSpPr>
          <p:nvPr/>
        </p:nvSpPr>
        <p:spPr bwMode="auto">
          <a:xfrm>
            <a:off x="2522538" y="4262438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4" name="Line 300"/>
          <p:cNvSpPr>
            <a:spLocks noChangeShapeType="1"/>
          </p:cNvSpPr>
          <p:nvPr/>
        </p:nvSpPr>
        <p:spPr bwMode="auto">
          <a:xfrm>
            <a:off x="2524125" y="5281613"/>
            <a:ext cx="0" cy="1979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5" name="Line 299"/>
          <p:cNvSpPr>
            <a:spLocks noChangeShapeType="1"/>
          </p:cNvSpPr>
          <p:nvPr/>
        </p:nvSpPr>
        <p:spPr bwMode="auto">
          <a:xfrm>
            <a:off x="3425825" y="7261225"/>
            <a:ext cx="0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6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65425" y="7926388"/>
            <a:ext cx="2341563" cy="8255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Water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57" name="Text Box 360"/>
          <p:cNvSpPr txBox="1">
            <a:spLocks noChangeArrowheads="1"/>
          </p:cNvSpPr>
          <p:nvPr/>
        </p:nvSpPr>
        <p:spPr bwMode="auto">
          <a:xfrm>
            <a:off x="1690688" y="4603750"/>
            <a:ext cx="18399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1425"/>
              </a:spcAft>
            </a:pPr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Innovatie Programma’s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58" name="Line 362"/>
          <p:cNvSpPr>
            <a:spLocks noChangeShapeType="1"/>
          </p:cNvSpPr>
          <p:nvPr/>
        </p:nvSpPr>
        <p:spPr bwMode="auto">
          <a:xfrm>
            <a:off x="1566863" y="7254875"/>
            <a:ext cx="183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59" name="Line 363"/>
          <p:cNvSpPr>
            <a:spLocks noChangeShapeType="1"/>
          </p:cNvSpPr>
          <p:nvPr/>
        </p:nvSpPr>
        <p:spPr bwMode="auto">
          <a:xfrm>
            <a:off x="1568450" y="7261225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60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13" y="7886700"/>
            <a:ext cx="2341562" cy="8239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Delta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61" name="Line 309"/>
          <p:cNvSpPr>
            <a:spLocks noChangeShapeType="1"/>
          </p:cNvSpPr>
          <p:nvPr/>
        </p:nvSpPr>
        <p:spPr bwMode="auto">
          <a:xfrm>
            <a:off x="7181850" y="4262438"/>
            <a:ext cx="3175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62" name="Text Box 2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383338" y="4598988"/>
            <a:ext cx="2128837" cy="94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Millennium Development Goals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63" name="Text Box 325"/>
          <p:cNvSpPr txBox="1">
            <a:spLocks noChangeArrowheads="1"/>
          </p:cNvSpPr>
          <p:nvPr/>
        </p:nvSpPr>
        <p:spPr bwMode="auto">
          <a:xfrm>
            <a:off x="9024938" y="4598988"/>
            <a:ext cx="2136775" cy="82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Human Capital Roadmap Water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64" name="Line 272"/>
          <p:cNvSpPr>
            <a:spLocks noChangeShapeType="1"/>
          </p:cNvSpPr>
          <p:nvPr/>
        </p:nvSpPr>
        <p:spPr bwMode="auto">
          <a:xfrm>
            <a:off x="9945688" y="4260850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65" name="Rectangle 7"/>
          <p:cNvSpPr>
            <a:spLocks noChangeArrowheads="1"/>
          </p:cNvSpPr>
          <p:nvPr/>
        </p:nvSpPr>
        <p:spPr bwMode="auto">
          <a:xfrm>
            <a:off x="4646613" y="657225"/>
            <a:ext cx="8343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sp>
        <p:nvSpPr>
          <p:cNvPr id="31766" name="Text Box 308"/>
          <p:cNvSpPr txBox="1">
            <a:spLocks noChangeArrowheads="1"/>
          </p:cNvSpPr>
          <p:nvPr/>
        </p:nvSpPr>
        <p:spPr bwMode="auto">
          <a:xfrm>
            <a:off x="11591925" y="4594225"/>
            <a:ext cx="1198563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CPWC</a:t>
            </a:r>
          </a:p>
        </p:txBody>
      </p:sp>
      <p:sp>
        <p:nvSpPr>
          <p:cNvPr id="31767" name="Text Box 308"/>
          <p:cNvSpPr txBox="1">
            <a:spLocks noChangeArrowheads="1"/>
          </p:cNvSpPr>
          <p:nvPr/>
        </p:nvSpPr>
        <p:spPr bwMode="auto">
          <a:xfrm>
            <a:off x="188913" y="4610100"/>
            <a:ext cx="99695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EWP</a:t>
            </a:r>
          </a:p>
        </p:txBody>
      </p:sp>
      <p:sp>
        <p:nvSpPr>
          <p:cNvPr id="31768" name="Line 309"/>
          <p:cNvSpPr>
            <a:spLocks noChangeShapeType="1"/>
          </p:cNvSpPr>
          <p:nvPr/>
        </p:nvSpPr>
        <p:spPr bwMode="auto">
          <a:xfrm>
            <a:off x="12142788" y="4257675"/>
            <a:ext cx="1587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69" name="Line 309"/>
          <p:cNvSpPr>
            <a:spLocks noChangeShapeType="1"/>
          </p:cNvSpPr>
          <p:nvPr/>
        </p:nvSpPr>
        <p:spPr bwMode="auto">
          <a:xfrm>
            <a:off x="438150" y="4260850"/>
            <a:ext cx="1588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770" name="Text Box 308"/>
          <p:cNvSpPr txBox="1">
            <a:spLocks noChangeArrowheads="1"/>
          </p:cNvSpPr>
          <p:nvPr/>
        </p:nvSpPr>
        <p:spPr bwMode="auto">
          <a:xfrm>
            <a:off x="4137025" y="4598988"/>
            <a:ext cx="1789113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Rapid Response Team/Risk Reduction Water Partnership</a:t>
            </a:r>
          </a:p>
        </p:txBody>
      </p:sp>
      <p:grpSp>
        <p:nvGrpSpPr>
          <p:cNvPr id="31771" name="Groep 32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1776" name="Picture 2" descr="BBB IE 07 - EVD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7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8" name="Picture 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105"/>
          <p:cNvGrpSpPr>
            <a:grpSpLocks/>
          </p:cNvGrpSpPr>
          <p:nvPr/>
        </p:nvGrpSpPr>
        <p:grpSpPr bwMode="auto">
          <a:xfrm>
            <a:off x="14288" y="-6350"/>
            <a:ext cx="13004800" cy="9753600"/>
            <a:chOff x="0" y="0"/>
            <a:chExt cx="9144000" cy="6858000"/>
          </a:xfrm>
        </p:grpSpPr>
        <p:sp>
          <p:nvSpPr>
            <p:cNvPr id="31773" name="Rechthoek 10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1774" name="Rechthoek 107"/>
            <p:cNvSpPr>
              <a:spLocks noChangeArrowheads="1"/>
            </p:cNvSpPr>
            <p:nvPr/>
          </p:nvSpPr>
          <p:spPr bwMode="auto">
            <a:xfrm>
              <a:off x="1185863" y="409575"/>
              <a:ext cx="2962275" cy="50911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marL="650875" indent="-650875" defTabSz="1300163" eaLnBrk="0" hangingPunct="0"/>
              <a:r>
                <a:rPr lang="en-US" sz="2600" b="1" u="sng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Events </a:t>
              </a:r>
            </a:p>
            <a:p>
              <a:pPr marL="650875" indent="-650875" algn="l" defTabSz="1300163" eaLnBrk="0" hangingPunct="0"/>
              <a:endParaRPr lang="en-US" sz="26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Exhibition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Aquaterra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Environment, VAE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WETEX Dubai, VAE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IndoWater 2007, Jakarta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H20, Vietnam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Saudi Water and Power Forum, Jeddah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South-east Asia Water forum, Maleisie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World Water Week 2007, Stockholm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Yellow River Forum, China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Int. Year of Sanitation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Water export dagen EVD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Dutch-Japanese Design Workshop</a:t>
              </a:r>
            </a:p>
            <a:p>
              <a:pPr marL="971550" lvl="1" indent="-320675" algn="l" defTabSz="1300163" eaLnBrk="0" hangingPunct="0"/>
              <a:endPara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  <p:sp>
          <p:nvSpPr>
            <p:cNvPr id="31775" name="Rechthoek 104"/>
            <p:cNvSpPr>
              <a:spLocks noChangeArrowheads="1"/>
            </p:cNvSpPr>
            <p:nvPr/>
          </p:nvSpPr>
          <p:spPr bwMode="auto">
            <a:xfrm>
              <a:off x="4248150" y="407988"/>
              <a:ext cx="2962275" cy="509111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marL="650875" indent="-650875" defTabSz="1300163" eaLnBrk="0" hangingPunct="0"/>
              <a:r>
                <a:rPr lang="en-US" sz="2600" b="1" u="sng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Events </a:t>
              </a:r>
            </a:p>
            <a:p>
              <a:pPr marL="650875" indent="-650875" algn="l" defTabSz="1300163" eaLnBrk="0" hangingPunct="0"/>
              <a:endParaRPr lang="en-US" sz="26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Missions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Matchmaking missie Zuid-Afrika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Asian Development Bank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Factfinding Missie Florida Everglades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New Orleans &amp; California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Staatsbezoek India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Levee conference California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Factfinding Missie Brazilie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Maleisie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Singapore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Polen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Missie Watertechnologie Israel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marL="342900" indent="-342900" defTabSz="914400" eaLnBrk="1" hangingPunct="1"/>
            <a:endParaRPr lang="en-GB" smtClean="0"/>
          </a:p>
        </p:txBody>
      </p:sp>
      <p:pic>
        <p:nvPicPr>
          <p:cNvPr id="32772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ep 3"/>
          <p:cNvGrpSpPr>
            <a:grpSpLocks/>
          </p:cNvGrpSpPr>
          <p:nvPr/>
        </p:nvGrpSpPr>
        <p:grpSpPr bwMode="auto">
          <a:xfrm>
            <a:off x="2733675" y="1878013"/>
            <a:ext cx="8315325" cy="546100"/>
            <a:chOff x="2124049" y="1256273"/>
            <a:chExt cx="5688186" cy="321746"/>
          </a:xfrm>
        </p:grpSpPr>
        <p:sp>
          <p:nvSpPr>
            <p:cNvPr id="32805" name="Text Box 323"/>
            <p:cNvSpPr txBox="1">
              <a:spLocks noChangeArrowheads="1"/>
            </p:cNvSpPr>
            <p:nvPr/>
          </p:nvSpPr>
          <p:spPr bwMode="auto">
            <a:xfrm>
              <a:off x="2124049" y="1286140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Events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2806" name="Text Box 322"/>
            <p:cNvSpPr txBox="1">
              <a:spLocks noChangeArrowheads="1"/>
            </p:cNvSpPr>
            <p:nvPr/>
          </p:nvSpPr>
          <p:spPr bwMode="auto">
            <a:xfrm>
              <a:off x="4238061" y="1266229"/>
              <a:ext cx="1601102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Informatie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2807" name="Text Box 321"/>
            <p:cNvSpPr txBox="1">
              <a:spLocks noChangeArrowheads="1"/>
            </p:cNvSpPr>
            <p:nvPr/>
          </p:nvSpPr>
          <p:spPr bwMode="auto">
            <a:xfrm>
              <a:off x="6502242" y="1256273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Business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grpSp>
        <p:nvGrpSpPr>
          <p:cNvPr id="32774" name="Groep 10"/>
          <p:cNvGrpSpPr>
            <a:grpSpLocks/>
          </p:cNvGrpSpPr>
          <p:nvPr/>
        </p:nvGrpSpPr>
        <p:grpSpPr bwMode="auto">
          <a:xfrm>
            <a:off x="3829050" y="2930525"/>
            <a:ext cx="4897438" cy="1295400"/>
            <a:chOff x="2874925" y="1617840"/>
            <a:chExt cx="3347759" cy="764693"/>
          </a:xfrm>
        </p:grpSpPr>
        <p:sp>
          <p:nvSpPr>
            <p:cNvPr id="32802" name="Oval 3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4925" y="1617840"/>
              <a:ext cx="3347759" cy="5837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2803" name="Text Box 3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66035" y="1798777"/>
              <a:ext cx="2474431" cy="19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4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Toekomstvisie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2804" name="Line 313"/>
            <p:cNvSpPr>
              <a:spLocks noChangeShapeType="1"/>
            </p:cNvSpPr>
            <p:nvPr/>
          </p:nvSpPr>
          <p:spPr bwMode="auto">
            <a:xfrm>
              <a:off x="4476028" y="2187948"/>
              <a:ext cx="809" cy="194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2775" name="Line 312"/>
          <p:cNvSpPr>
            <a:spLocks noChangeShapeType="1"/>
          </p:cNvSpPr>
          <p:nvPr/>
        </p:nvSpPr>
        <p:spPr bwMode="auto">
          <a:xfrm>
            <a:off x="428625" y="4251325"/>
            <a:ext cx="1172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6" name="Line 310"/>
          <p:cNvSpPr>
            <a:spLocks noChangeShapeType="1"/>
          </p:cNvSpPr>
          <p:nvPr/>
        </p:nvSpPr>
        <p:spPr bwMode="auto">
          <a:xfrm>
            <a:off x="4867275" y="4251325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7" name="Line 311"/>
          <p:cNvSpPr>
            <a:spLocks noChangeShapeType="1"/>
          </p:cNvSpPr>
          <p:nvPr/>
        </p:nvSpPr>
        <p:spPr bwMode="auto">
          <a:xfrm>
            <a:off x="2522538" y="4262438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8" name="Line 300"/>
          <p:cNvSpPr>
            <a:spLocks noChangeShapeType="1"/>
          </p:cNvSpPr>
          <p:nvPr/>
        </p:nvSpPr>
        <p:spPr bwMode="auto">
          <a:xfrm>
            <a:off x="2524125" y="5281613"/>
            <a:ext cx="0" cy="1979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9" name="Line 299"/>
          <p:cNvSpPr>
            <a:spLocks noChangeShapeType="1"/>
          </p:cNvSpPr>
          <p:nvPr/>
        </p:nvSpPr>
        <p:spPr bwMode="auto">
          <a:xfrm>
            <a:off x="3425825" y="7261225"/>
            <a:ext cx="0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0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65425" y="7926388"/>
            <a:ext cx="2341563" cy="8255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Water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2781" name="Text Box 360"/>
          <p:cNvSpPr txBox="1">
            <a:spLocks noChangeArrowheads="1"/>
          </p:cNvSpPr>
          <p:nvPr/>
        </p:nvSpPr>
        <p:spPr bwMode="auto">
          <a:xfrm>
            <a:off x="1690688" y="4603750"/>
            <a:ext cx="18399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1425"/>
              </a:spcAft>
            </a:pPr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Innovatie Programma’s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2782" name="Line 362"/>
          <p:cNvSpPr>
            <a:spLocks noChangeShapeType="1"/>
          </p:cNvSpPr>
          <p:nvPr/>
        </p:nvSpPr>
        <p:spPr bwMode="auto">
          <a:xfrm>
            <a:off x="1566863" y="7254875"/>
            <a:ext cx="183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3" name="Line 363"/>
          <p:cNvSpPr>
            <a:spLocks noChangeShapeType="1"/>
          </p:cNvSpPr>
          <p:nvPr/>
        </p:nvSpPr>
        <p:spPr bwMode="auto">
          <a:xfrm>
            <a:off x="1568450" y="7261225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4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13" y="7886700"/>
            <a:ext cx="2341562" cy="8239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Delta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2785" name="Line 309"/>
          <p:cNvSpPr>
            <a:spLocks noChangeShapeType="1"/>
          </p:cNvSpPr>
          <p:nvPr/>
        </p:nvSpPr>
        <p:spPr bwMode="auto">
          <a:xfrm>
            <a:off x="7181850" y="4262438"/>
            <a:ext cx="3175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6" name="Text Box 2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383338" y="4598988"/>
            <a:ext cx="2128837" cy="94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Millennium Development Goals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2787" name="Text Box 325"/>
          <p:cNvSpPr txBox="1">
            <a:spLocks noChangeArrowheads="1"/>
          </p:cNvSpPr>
          <p:nvPr/>
        </p:nvSpPr>
        <p:spPr bwMode="auto">
          <a:xfrm>
            <a:off x="9024938" y="4598988"/>
            <a:ext cx="2136775" cy="82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Human Capital Roadmap Water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2788" name="Line 272"/>
          <p:cNvSpPr>
            <a:spLocks noChangeShapeType="1"/>
          </p:cNvSpPr>
          <p:nvPr/>
        </p:nvSpPr>
        <p:spPr bwMode="auto">
          <a:xfrm>
            <a:off x="9945688" y="4260850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9" name="Rectangle 7"/>
          <p:cNvSpPr>
            <a:spLocks noChangeArrowheads="1"/>
          </p:cNvSpPr>
          <p:nvPr/>
        </p:nvSpPr>
        <p:spPr bwMode="auto">
          <a:xfrm>
            <a:off x="4646613" y="657225"/>
            <a:ext cx="8343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sp>
        <p:nvSpPr>
          <p:cNvPr id="32790" name="Text Box 308"/>
          <p:cNvSpPr txBox="1">
            <a:spLocks noChangeArrowheads="1"/>
          </p:cNvSpPr>
          <p:nvPr/>
        </p:nvSpPr>
        <p:spPr bwMode="auto">
          <a:xfrm>
            <a:off x="11591925" y="4594225"/>
            <a:ext cx="1198563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CPWC</a:t>
            </a:r>
          </a:p>
        </p:txBody>
      </p:sp>
      <p:sp>
        <p:nvSpPr>
          <p:cNvPr id="32791" name="Text Box 308"/>
          <p:cNvSpPr txBox="1">
            <a:spLocks noChangeArrowheads="1"/>
          </p:cNvSpPr>
          <p:nvPr/>
        </p:nvSpPr>
        <p:spPr bwMode="auto">
          <a:xfrm>
            <a:off x="188913" y="4610100"/>
            <a:ext cx="99695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EWP</a:t>
            </a:r>
          </a:p>
        </p:txBody>
      </p:sp>
      <p:sp>
        <p:nvSpPr>
          <p:cNvPr id="32792" name="Line 309"/>
          <p:cNvSpPr>
            <a:spLocks noChangeShapeType="1"/>
          </p:cNvSpPr>
          <p:nvPr/>
        </p:nvSpPr>
        <p:spPr bwMode="auto">
          <a:xfrm>
            <a:off x="12142788" y="4257675"/>
            <a:ext cx="1587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93" name="Line 309"/>
          <p:cNvSpPr>
            <a:spLocks noChangeShapeType="1"/>
          </p:cNvSpPr>
          <p:nvPr/>
        </p:nvSpPr>
        <p:spPr bwMode="auto">
          <a:xfrm>
            <a:off x="438150" y="4260850"/>
            <a:ext cx="1588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94" name="Text Box 308"/>
          <p:cNvSpPr txBox="1">
            <a:spLocks noChangeArrowheads="1"/>
          </p:cNvSpPr>
          <p:nvPr/>
        </p:nvSpPr>
        <p:spPr bwMode="auto">
          <a:xfrm>
            <a:off x="4137025" y="4598988"/>
            <a:ext cx="1789113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Rapid Response Team/Risk Reduction Water Partnership</a:t>
            </a:r>
          </a:p>
        </p:txBody>
      </p:sp>
      <p:grpSp>
        <p:nvGrpSpPr>
          <p:cNvPr id="32795" name="Groep 32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2799" name="Picture 2" descr="BBB IE 07 - EVD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103"/>
          <p:cNvGrpSpPr>
            <a:grpSpLocks/>
          </p:cNvGrpSpPr>
          <p:nvPr/>
        </p:nvGrpSpPr>
        <p:grpSpPr bwMode="auto">
          <a:xfrm>
            <a:off x="-6350" y="-6350"/>
            <a:ext cx="13004800" cy="9753600"/>
            <a:chOff x="0" y="0"/>
            <a:chExt cx="9144000" cy="6858000"/>
          </a:xfrm>
        </p:grpSpPr>
        <p:sp>
          <p:nvSpPr>
            <p:cNvPr id="32797" name="Rechthoek 10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2798" name="Rechthoek 107"/>
            <p:cNvSpPr>
              <a:spLocks noChangeArrowheads="1"/>
            </p:cNvSpPr>
            <p:nvPr/>
          </p:nvSpPr>
          <p:spPr bwMode="auto">
            <a:xfrm>
              <a:off x="3438525" y="409575"/>
              <a:ext cx="2962275" cy="50911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marL="650875" indent="-650875" defTabSz="1300163" eaLnBrk="0" hangingPunct="0"/>
              <a:r>
                <a:rPr lang="en-US" sz="2600" b="1" u="sng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Information  </a:t>
              </a:r>
            </a:p>
            <a:p>
              <a:pPr marL="650875" indent="-650875" algn="l" defTabSz="1300163" eaLnBrk="0" hangingPunct="0"/>
              <a:endParaRPr lang="en-US" sz="26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Website Waterland</a:t>
              </a: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Made in Holland (4x) </a:t>
              </a: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lvl="1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BM (samen met EVD)</a:t>
              </a: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Communication 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Portfolio Delta Tech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Portfolio Water Tech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Water Tech Israel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Microfinance &amp; water 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Events booklets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Indonesie special 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Singapore booklets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Netherlands-Gulf Region Water Platform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AT@WORK brochure</a:t>
              </a:r>
            </a:p>
            <a:p>
              <a:pPr marL="1131888" lvl="2" indent="-319088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Dutch Groundwater</a:t>
              </a:r>
            </a:p>
            <a:p>
              <a:pPr marL="650875" lvl="1" indent="-650875" algn="l" defTabSz="1300163" eaLnBrk="0" hangingPunct="0">
                <a:buFont typeface="Arial" charset="0"/>
                <a:buChar char="•"/>
              </a:pPr>
              <a:endPara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lvl="1" indent="-650875" algn="l" defTabSz="1300163" eaLnBrk="0" hangingPunct="0"/>
              <a:endPara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lvl="1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pPr eaLnBrk="1" hangingPunct="1"/>
            <a:endParaRPr lang="en-GB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 lIns="130046" tIns="65023" rIns="130046" bIns="65023"/>
          <a:lstStyle/>
          <a:p>
            <a:pPr marL="342900" indent="-342900" defTabSz="914400" eaLnBrk="1" hangingPunct="1"/>
            <a:endParaRPr lang="en-GB" smtClean="0"/>
          </a:p>
        </p:txBody>
      </p:sp>
      <p:pic>
        <p:nvPicPr>
          <p:cNvPr id="33796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ep 3"/>
          <p:cNvGrpSpPr>
            <a:grpSpLocks/>
          </p:cNvGrpSpPr>
          <p:nvPr/>
        </p:nvGrpSpPr>
        <p:grpSpPr bwMode="auto">
          <a:xfrm>
            <a:off x="2733675" y="1878013"/>
            <a:ext cx="8315325" cy="546100"/>
            <a:chOff x="2124049" y="1256273"/>
            <a:chExt cx="5688186" cy="321746"/>
          </a:xfrm>
        </p:grpSpPr>
        <p:sp>
          <p:nvSpPr>
            <p:cNvPr id="33829" name="Text Box 323"/>
            <p:cNvSpPr txBox="1">
              <a:spLocks noChangeArrowheads="1"/>
            </p:cNvSpPr>
            <p:nvPr/>
          </p:nvSpPr>
          <p:spPr bwMode="auto">
            <a:xfrm>
              <a:off x="2124049" y="1286140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Events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3830" name="Text Box 322"/>
            <p:cNvSpPr txBox="1">
              <a:spLocks noChangeArrowheads="1"/>
            </p:cNvSpPr>
            <p:nvPr/>
          </p:nvSpPr>
          <p:spPr bwMode="auto">
            <a:xfrm>
              <a:off x="4238061" y="1266229"/>
              <a:ext cx="1601102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Informatie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3831" name="Text Box 321"/>
            <p:cNvSpPr txBox="1">
              <a:spLocks noChangeArrowheads="1"/>
            </p:cNvSpPr>
            <p:nvPr/>
          </p:nvSpPr>
          <p:spPr bwMode="auto">
            <a:xfrm>
              <a:off x="6502242" y="1256273"/>
              <a:ext cx="1309993" cy="291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6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Business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</p:grpSp>
      <p:grpSp>
        <p:nvGrpSpPr>
          <p:cNvPr id="33798" name="Groep 10"/>
          <p:cNvGrpSpPr>
            <a:grpSpLocks/>
          </p:cNvGrpSpPr>
          <p:nvPr/>
        </p:nvGrpSpPr>
        <p:grpSpPr bwMode="auto">
          <a:xfrm>
            <a:off x="3829050" y="2930525"/>
            <a:ext cx="4897438" cy="1295400"/>
            <a:chOff x="2874925" y="1617840"/>
            <a:chExt cx="3347759" cy="764693"/>
          </a:xfrm>
        </p:grpSpPr>
        <p:sp>
          <p:nvSpPr>
            <p:cNvPr id="33826" name="Oval 3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4925" y="1617840"/>
              <a:ext cx="3347759" cy="5837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3827" name="Text Box 3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66035" y="1798777"/>
              <a:ext cx="2474431" cy="19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/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1400" b="1">
                  <a:solidFill>
                    <a:schemeClr val="tx1"/>
                  </a:solidFill>
                  <a:latin typeface="Verdana" charset="0"/>
                  <a:ea typeface="ＭＳ Ｐゴシック" charset="-128"/>
                </a:rPr>
                <a:t>Toekomstvisie</a:t>
              </a:r>
              <a:endParaRPr lang="en-US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3828" name="Line 313"/>
            <p:cNvSpPr>
              <a:spLocks noChangeShapeType="1"/>
            </p:cNvSpPr>
            <p:nvPr/>
          </p:nvSpPr>
          <p:spPr bwMode="auto">
            <a:xfrm>
              <a:off x="4476028" y="2187948"/>
              <a:ext cx="809" cy="194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3799" name="Line 312"/>
          <p:cNvSpPr>
            <a:spLocks noChangeShapeType="1"/>
          </p:cNvSpPr>
          <p:nvPr/>
        </p:nvSpPr>
        <p:spPr bwMode="auto">
          <a:xfrm>
            <a:off x="428625" y="4251325"/>
            <a:ext cx="1172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0" name="Line 310"/>
          <p:cNvSpPr>
            <a:spLocks noChangeShapeType="1"/>
          </p:cNvSpPr>
          <p:nvPr/>
        </p:nvSpPr>
        <p:spPr bwMode="auto">
          <a:xfrm>
            <a:off x="4867275" y="4251325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1" name="Line 311"/>
          <p:cNvSpPr>
            <a:spLocks noChangeShapeType="1"/>
          </p:cNvSpPr>
          <p:nvPr/>
        </p:nvSpPr>
        <p:spPr bwMode="auto">
          <a:xfrm>
            <a:off x="2522538" y="4262438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2" name="Line 300"/>
          <p:cNvSpPr>
            <a:spLocks noChangeShapeType="1"/>
          </p:cNvSpPr>
          <p:nvPr/>
        </p:nvSpPr>
        <p:spPr bwMode="auto">
          <a:xfrm>
            <a:off x="2524125" y="5281613"/>
            <a:ext cx="0" cy="1979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3" name="Line 299"/>
          <p:cNvSpPr>
            <a:spLocks noChangeShapeType="1"/>
          </p:cNvSpPr>
          <p:nvPr/>
        </p:nvSpPr>
        <p:spPr bwMode="auto">
          <a:xfrm>
            <a:off x="3425825" y="7261225"/>
            <a:ext cx="0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4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65425" y="7926388"/>
            <a:ext cx="2341563" cy="8255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Water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805" name="Text Box 360"/>
          <p:cNvSpPr txBox="1">
            <a:spLocks noChangeArrowheads="1"/>
          </p:cNvSpPr>
          <p:nvPr/>
        </p:nvSpPr>
        <p:spPr bwMode="auto">
          <a:xfrm>
            <a:off x="1690688" y="4603750"/>
            <a:ext cx="18399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1425"/>
              </a:spcAft>
            </a:pPr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Innovatie Programma’s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806" name="Line 362"/>
          <p:cNvSpPr>
            <a:spLocks noChangeShapeType="1"/>
          </p:cNvSpPr>
          <p:nvPr/>
        </p:nvSpPr>
        <p:spPr bwMode="auto">
          <a:xfrm>
            <a:off x="1566863" y="7254875"/>
            <a:ext cx="183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7" name="Line 363"/>
          <p:cNvSpPr>
            <a:spLocks noChangeShapeType="1"/>
          </p:cNvSpPr>
          <p:nvPr/>
        </p:nvSpPr>
        <p:spPr bwMode="auto">
          <a:xfrm>
            <a:off x="1568450" y="7261225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08" name="Text Box 2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4613" y="7886700"/>
            <a:ext cx="2341562" cy="8239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Delta</a:t>
            </a:r>
            <a:endParaRPr lang="en-US" sz="13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Technologie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809" name="Line 309"/>
          <p:cNvSpPr>
            <a:spLocks noChangeShapeType="1"/>
          </p:cNvSpPr>
          <p:nvPr/>
        </p:nvSpPr>
        <p:spPr bwMode="auto">
          <a:xfrm>
            <a:off x="7181850" y="4262438"/>
            <a:ext cx="3175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10" name="Text Box 2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383338" y="4598988"/>
            <a:ext cx="2128837" cy="94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Millennium Development Goals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811" name="Text Box 325"/>
          <p:cNvSpPr txBox="1">
            <a:spLocks noChangeArrowheads="1"/>
          </p:cNvSpPr>
          <p:nvPr/>
        </p:nvSpPr>
        <p:spPr bwMode="auto">
          <a:xfrm>
            <a:off x="9024938" y="4598988"/>
            <a:ext cx="2136775" cy="82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Human Capital Roadmap Water</a:t>
            </a:r>
            <a:endParaRPr lang="en-US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812" name="Line 272"/>
          <p:cNvSpPr>
            <a:spLocks noChangeShapeType="1"/>
          </p:cNvSpPr>
          <p:nvPr/>
        </p:nvSpPr>
        <p:spPr bwMode="auto">
          <a:xfrm>
            <a:off x="9945688" y="4260850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13" name="Rectangle 7"/>
          <p:cNvSpPr>
            <a:spLocks noChangeArrowheads="1"/>
          </p:cNvSpPr>
          <p:nvPr/>
        </p:nvSpPr>
        <p:spPr bwMode="auto">
          <a:xfrm>
            <a:off x="4646613" y="657225"/>
            <a:ext cx="8343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sp>
        <p:nvSpPr>
          <p:cNvPr id="33814" name="Text Box 308"/>
          <p:cNvSpPr txBox="1">
            <a:spLocks noChangeArrowheads="1"/>
          </p:cNvSpPr>
          <p:nvPr/>
        </p:nvSpPr>
        <p:spPr bwMode="auto">
          <a:xfrm>
            <a:off x="11591925" y="4594225"/>
            <a:ext cx="1198563" cy="66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CPWC</a:t>
            </a:r>
          </a:p>
        </p:txBody>
      </p:sp>
      <p:sp>
        <p:nvSpPr>
          <p:cNvPr id="33815" name="Text Box 308"/>
          <p:cNvSpPr txBox="1">
            <a:spLocks noChangeArrowheads="1"/>
          </p:cNvSpPr>
          <p:nvPr/>
        </p:nvSpPr>
        <p:spPr bwMode="auto">
          <a:xfrm>
            <a:off x="188913" y="4610100"/>
            <a:ext cx="99695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EWP</a:t>
            </a:r>
          </a:p>
        </p:txBody>
      </p:sp>
      <p:sp>
        <p:nvSpPr>
          <p:cNvPr id="33816" name="Line 309"/>
          <p:cNvSpPr>
            <a:spLocks noChangeShapeType="1"/>
          </p:cNvSpPr>
          <p:nvPr/>
        </p:nvSpPr>
        <p:spPr bwMode="auto">
          <a:xfrm>
            <a:off x="12142788" y="4257675"/>
            <a:ext cx="1587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17" name="Line 309"/>
          <p:cNvSpPr>
            <a:spLocks noChangeShapeType="1"/>
          </p:cNvSpPr>
          <p:nvPr/>
        </p:nvSpPr>
        <p:spPr bwMode="auto">
          <a:xfrm>
            <a:off x="438150" y="4260850"/>
            <a:ext cx="1588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818" name="Text Box 308"/>
          <p:cNvSpPr txBox="1">
            <a:spLocks noChangeArrowheads="1"/>
          </p:cNvSpPr>
          <p:nvPr/>
        </p:nvSpPr>
        <p:spPr bwMode="auto">
          <a:xfrm>
            <a:off x="4137025" y="4598988"/>
            <a:ext cx="1789113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Verdana" charset="0"/>
                <a:ea typeface="ＭＳ Ｐゴシック" charset="-128"/>
              </a:rPr>
              <a:t>Rapid Response Team/Risk Reduction Water Partnership</a:t>
            </a:r>
          </a:p>
        </p:txBody>
      </p:sp>
      <p:grpSp>
        <p:nvGrpSpPr>
          <p:cNvPr id="33819" name="Groep 32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3823" name="Picture 2" descr="BBB IE 07 - EVD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4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103"/>
          <p:cNvGrpSpPr>
            <a:grpSpLocks/>
          </p:cNvGrpSpPr>
          <p:nvPr/>
        </p:nvGrpSpPr>
        <p:grpSpPr bwMode="auto">
          <a:xfrm>
            <a:off x="0" y="0"/>
            <a:ext cx="13004800" cy="9983788"/>
            <a:chOff x="0" y="-114300"/>
            <a:chExt cx="9144000" cy="7134225"/>
          </a:xfrm>
        </p:grpSpPr>
        <p:sp>
          <p:nvSpPr>
            <p:cNvPr id="33821" name="Rechthoek 108"/>
            <p:cNvSpPr>
              <a:spLocks noChangeArrowheads="1"/>
            </p:cNvSpPr>
            <p:nvPr/>
          </p:nvSpPr>
          <p:spPr bwMode="auto">
            <a:xfrm>
              <a:off x="0" y="-114300"/>
              <a:ext cx="9144000" cy="7134225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algn="l" defTabSz="1300163" eaLnBrk="0" hangingPunct="0"/>
              <a:endParaRPr lang="en-GB" sz="3400">
                <a:solidFill>
                  <a:schemeClr val="tx1"/>
                </a:solidFill>
                <a:latin typeface="Times" charset="0"/>
                <a:ea typeface="ＭＳ Ｐゴシック" charset="-128"/>
              </a:endParaRPr>
            </a:p>
          </p:txBody>
        </p:sp>
        <p:sp>
          <p:nvSpPr>
            <p:cNvPr id="33822" name="Rechthoek 107"/>
            <p:cNvSpPr>
              <a:spLocks noChangeArrowheads="1"/>
            </p:cNvSpPr>
            <p:nvPr/>
          </p:nvSpPr>
          <p:spPr bwMode="auto">
            <a:xfrm>
              <a:off x="5913438" y="326145"/>
              <a:ext cx="2962275" cy="5353089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marL="650875" indent="-650875" defTabSz="1300163" eaLnBrk="0" hangingPunct="0"/>
              <a:r>
                <a:rPr lang="en-US" sz="2600" b="1" u="sng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Business  </a:t>
              </a:r>
            </a:p>
            <a:p>
              <a:pPr marL="650875" indent="-650875" algn="l" defTabSz="1300163" eaLnBrk="0" hangingPunct="0"/>
              <a:endParaRPr lang="en-US" sz="26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Country Platforms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VS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VAE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Turkije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Vietnam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India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Indonesie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Roemenie </a:t>
              </a: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China </a:t>
              </a:r>
            </a:p>
            <a:p>
              <a:pPr marL="650875" indent="-650875" algn="l" defTabSz="1300163" eaLnBrk="0" hangingPunct="0">
                <a:buFont typeface="Arial" charset="0"/>
                <a:buNone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2g@there </a:t>
              </a: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  <a:sym typeface="Wingdings" charset="2"/>
                </a:rPr>
                <a:t>--&gt; Golf regio en VS </a:t>
              </a: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  <a:sym typeface="Wingdings" charset="2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  <a:sym typeface="Wingdings" charset="2"/>
                </a:rPr>
                <a:t>IBM, Philips, GE</a:t>
              </a: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  <a:sym typeface="Wingdings" charset="2"/>
              </a:endParaRPr>
            </a:p>
            <a:p>
              <a:pPr marL="650875" indent="-650875" algn="l" defTabSz="1300163" eaLnBrk="0" hangingPunct="0">
                <a:buFont typeface="Arial" charset="0"/>
                <a:buChar char="•"/>
              </a:pPr>
              <a:r>
                <a:rPr lang="en-US" sz="23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Projects</a:t>
              </a: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  <a:sym typeface="Wingdings" charset="2"/>
              </a:endParaRPr>
            </a:p>
            <a:p>
              <a:pPr marL="979488" lvl="2" indent="-328613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USA </a:t>
              </a:r>
            </a:p>
            <a:p>
              <a:pPr marL="979488" lvl="2" indent="-328613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VAE </a:t>
              </a:r>
            </a:p>
            <a:p>
              <a:pPr marL="979488" lvl="2" indent="-328613" algn="l" defTabSz="1300163" eaLnBrk="0" hangingPunct="0">
                <a:buFont typeface="Arial" charset="0"/>
                <a:buChar char="•"/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  <a:ea typeface="ＭＳ Ｐゴシック" charset="-128"/>
                </a:rPr>
                <a:t>Indonesie</a:t>
              </a: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/>
              <a:endPara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  <a:sym typeface="Wingdings" charset="2"/>
              </a:endParaRP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9488" lvl="2" indent="-328613" algn="l" defTabSz="1300163" eaLnBrk="0" hangingPunct="0">
                <a:buFont typeface="Arial" charset="0"/>
                <a:buChar char="•"/>
              </a:pPr>
              <a:endParaRPr lang="en-US" sz="20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9488" lvl="2" indent="-328613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971550" lvl="1" indent="-320675" algn="l" defTabSz="1300163" eaLnBrk="0" hangingPunct="0">
                <a:buFont typeface="Arial" charset="0"/>
                <a:buChar char="•"/>
              </a:pPr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  <a:p>
              <a:pPr marL="650875" indent="-650875" algn="l" defTabSz="1300163" eaLnBrk="0" hangingPunct="0"/>
              <a:endParaRPr lang="en-US" sz="2300">
                <a:solidFill>
                  <a:schemeClr val="tx1"/>
                </a:solidFill>
                <a:latin typeface="Trebuchet MS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11" descr="untitled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hthoek 21"/>
          <p:cNvSpPr>
            <a:spLocks noChangeArrowheads="1"/>
          </p:cNvSpPr>
          <p:nvPr/>
        </p:nvSpPr>
        <p:spPr bwMode="auto">
          <a:xfrm>
            <a:off x="0" y="1058863"/>
            <a:ext cx="13004800" cy="8027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algn="l" defTabSz="1300163" eaLnBrk="0" hangingPunct="0"/>
            <a:endParaRPr lang="en-GB" sz="340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4646613" y="614363"/>
            <a:ext cx="83439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r" defTabSz="1300163" eaLnBrk="0" hangingPunct="0">
              <a:spcBef>
                <a:spcPct val="50000"/>
              </a:spcBef>
            </a:pPr>
            <a:r>
              <a:rPr lang="en-GB" sz="2800">
                <a:solidFill>
                  <a:srgbClr val="00A2B6"/>
                </a:solidFill>
                <a:latin typeface="Arial Black" charset="0"/>
                <a:ea typeface="ＭＳ Ｐゴシック" charset="-128"/>
              </a:rPr>
              <a:t>Doorkijk 2008</a:t>
            </a:r>
          </a:p>
        </p:txBody>
      </p:sp>
      <p:grpSp>
        <p:nvGrpSpPr>
          <p:cNvPr id="2" name="Groep 27"/>
          <p:cNvGrpSpPr>
            <a:grpSpLocks/>
          </p:cNvGrpSpPr>
          <p:nvPr/>
        </p:nvGrpSpPr>
        <p:grpSpPr bwMode="auto">
          <a:xfrm>
            <a:off x="0" y="1995488"/>
            <a:ext cx="8027988" cy="3533775"/>
            <a:chOff x="0" y="1010078"/>
            <a:chExt cx="5645880" cy="2484450"/>
          </a:xfrm>
        </p:grpSpPr>
        <p:pic>
          <p:nvPicPr>
            <p:cNvPr id="21" name="Picture 2" descr="http://www.johncrane.co.uk/images/maps_new/netherland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62169" y="1010078"/>
              <a:ext cx="2583711" cy="2484450"/>
            </a:xfrm>
            <a:prstGeom prst="rect">
              <a:avLst/>
            </a:prstGeom>
            <a:noFill/>
            <a:scene3d>
              <a:camera prst="orthographicFront">
                <a:rot lat="3000000" lon="19200000" rev="19199990"/>
              </a:camera>
              <a:lightRig rig="threePt" dir="t"/>
            </a:scene3d>
          </p:spPr>
        </p:pic>
        <p:sp>
          <p:nvSpPr>
            <p:cNvPr id="34841" name="Tekstvak 23"/>
            <p:cNvSpPr txBox="1">
              <a:spLocks noChangeArrowheads="1"/>
            </p:cNvSpPr>
            <p:nvPr/>
          </p:nvSpPr>
          <p:spPr bwMode="auto">
            <a:xfrm>
              <a:off x="0" y="2130858"/>
              <a:ext cx="1817923" cy="33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46" tIns="65023" rIns="130046" bIns="65023">
              <a:spAutoFit/>
            </a:bodyPr>
            <a:lstStyle>
              <a:lvl1pPr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300163" eaLnBrk="0" hangingPunct="0"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sz="2300">
                  <a:solidFill>
                    <a:srgbClr val="4597A0"/>
                  </a:solidFill>
                  <a:latin typeface="Trebuchet MS" charset="0"/>
                  <a:ea typeface="ＭＳ Ｐゴシック" charset="-128"/>
                </a:rPr>
                <a:t>Nederland </a:t>
              </a:r>
            </a:p>
          </p:txBody>
        </p:sp>
      </p:grpSp>
      <p:grpSp>
        <p:nvGrpSpPr>
          <p:cNvPr id="3" name="Groep 85"/>
          <p:cNvGrpSpPr>
            <a:grpSpLocks/>
          </p:cNvGrpSpPr>
          <p:nvPr/>
        </p:nvGrpSpPr>
        <p:grpSpPr bwMode="auto">
          <a:xfrm>
            <a:off x="0" y="396875"/>
            <a:ext cx="10234613" cy="2736850"/>
            <a:chOff x="0" y="279400"/>
            <a:chExt cx="7195794" cy="1923988"/>
          </a:xfrm>
        </p:grpSpPr>
        <p:grpSp>
          <p:nvGrpSpPr>
            <p:cNvPr id="34827" name="Groep 55"/>
            <p:cNvGrpSpPr>
              <a:grpSpLocks/>
            </p:cNvGrpSpPr>
            <p:nvPr/>
          </p:nvGrpSpPr>
          <p:grpSpPr bwMode="auto">
            <a:xfrm>
              <a:off x="0" y="279400"/>
              <a:ext cx="6421438" cy="1211263"/>
              <a:chOff x="0" y="279401"/>
              <a:chExt cx="6421438" cy="1211422"/>
            </a:xfrm>
          </p:grpSpPr>
          <p:grpSp>
            <p:nvGrpSpPr>
              <p:cNvPr id="5" name="Group 53"/>
              <p:cNvGrpSpPr>
                <a:grpSpLocks/>
              </p:cNvGrpSpPr>
              <p:nvPr/>
            </p:nvGrpSpPr>
            <p:grpSpPr bwMode="auto">
              <a:xfrm>
                <a:off x="3585343" y="279401"/>
                <a:ext cx="2836095" cy="1211422"/>
                <a:chOff x="1410" y="480"/>
                <a:chExt cx="3390" cy="3584"/>
              </a:xfrm>
              <a:scene3d>
                <a:camera prst="orthographicFront">
                  <a:rot lat="1200000" lon="17400000" rev="18600000"/>
                </a:camera>
                <a:lightRig rig="threePt" dir="t"/>
              </a:scene3d>
            </p:grpSpPr>
            <p:sp>
              <p:nvSpPr>
                <p:cNvPr id="14341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673" y="1868"/>
                  <a:ext cx="2127" cy="17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2 w 21600"/>
                    <a:gd name="T25" fmla="*/ 6739 h 21600"/>
                    <a:gd name="T26" fmla="*/ 16177 w 21600"/>
                    <a:gd name="T27" fmla="*/ 20442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00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4342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410" y="1056"/>
                  <a:ext cx="2153" cy="13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90 w 21600"/>
                    <a:gd name="T25" fmla="*/ 2565 h 21600"/>
                    <a:gd name="T26" fmla="*/ 16132 w 21600"/>
                    <a:gd name="T27" fmla="*/ 1955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  <a:alpha val="80000"/>
                  </a:scheme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6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061" y="480"/>
                  <a:ext cx="1332" cy="19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70 w 21600"/>
                    <a:gd name="T25" fmla="*/ 7714 h 21600"/>
                    <a:gd name="T26" fmla="*/ 19151 w 21600"/>
                    <a:gd name="T27" fmla="*/ 202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00FF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  <p:sp>
              <p:nvSpPr>
                <p:cNvPr id="14347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1850" y="1846"/>
                  <a:ext cx="1282" cy="2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2 w 21600"/>
                    <a:gd name="T25" fmla="*/ 5668 h 21600"/>
                    <a:gd name="T26" fmla="*/ 20202 w 21600"/>
                    <a:gd name="T27" fmla="*/ 1598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99CCFF">
                    <a:alpha val="79999"/>
                  </a:srgbClr>
                </a:solidFill>
                <a:ln w="317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defRPr/>
                  </a:pPr>
                  <a:endParaRPr lang="en-US" sz="2400">
                    <a:solidFill>
                      <a:schemeClr val="tx1"/>
                    </a:solidFill>
                    <a:latin typeface="Times" pitchFamily="18" charset="0"/>
                    <a:ea typeface="+mn-ea"/>
                  </a:endParaRPr>
                </a:p>
              </p:txBody>
            </p:sp>
          </p:grpSp>
          <p:sp>
            <p:nvSpPr>
              <p:cNvPr id="34838" name="Tekstvak 22"/>
              <p:cNvSpPr txBox="1">
                <a:spLocks noChangeArrowheads="1"/>
              </p:cNvSpPr>
              <p:nvPr/>
            </p:nvSpPr>
            <p:spPr bwMode="auto">
              <a:xfrm>
                <a:off x="0" y="776338"/>
                <a:ext cx="1966819" cy="338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r>
                  <a:rPr lang="en-US" sz="2300">
                    <a:solidFill>
                      <a:srgbClr val="4597A0"/>
                    </a:solidFill>
                    <a:latin typeface="Trebuchet MS" charset="0"/>
                    <a:ea typeface="ＭＳ Ｐゴシック" charset="-128"/>
                  </a:rPr>
                  <a:t>Water sector</a:t>
                </a:r>
              </a:p>
            </p:txBody>
          </p:sp>
          <p:sp>
            <p:nvSpPr>
              <p:cNvPr id="34839" name="Tekstvak 54"/>
              <p:cNvSpPr txBox="1">
                <a:spLocks noChangeArrowheads="1"/>
              </p:cNvSpPr>
              <p:nvPr/>
            </p:nvSpPr>
            <p:spPr bwMode="auto">
              <a:xfrm>
                <a:off x="4441613" y="577881"/>
                <a:ext cx="1092148" cy="706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0046" tIns="65023" rIns="130046" bIns="65023">
                <a:spAutoFit/>
              </a:bodyPr>
              <a:lstStyle>
                <a:lvl1pPr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defTabSz="1300163" eaLnBrk="0" hangingPunct="0"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         B         KI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  <a:p>
                <a:pPr algn="l"/>
                <a:r>
                  <a:rPr lang="en-US" sz="1400" b="1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rPr>
                  <a:t>O             N </a:t>
                </a:r>
              </a:p>
              <a:p>
                <a:pPr algn="l"/>
                <a:endParaRPr lang="en-US" sz="1400" b="1">
                  <a:solidFill>
                    <a:schemeClr val="tx1"/>
                  </a:solidFill>
                  <a:latin typeface="Trebuchet MS" charset="0"/>
                  <a:ea typeface="ＭＳ Ｐゴシック" charset="-128"/>
                </a:endParaRPr>
              </a:p>
            </p:txBody>
          </p:sp>
        </p:grpSp>
        <p:grpSp>
          <p:nvGrpSpPr>
            <p:cNvPr id="34828" name="Groep 84"/>
            <p:cNvGrpSpPr>
              <a:grpSpLocks/>
            </p:cNvGrpSpPr>
            <p:nvPr/>
          </p:nvGrpSpPr>
          <p:grpSpPr bwMode="auto">
            <a:xfrm>
              <a:off x="2546325" y="957200"/>
              <a:ext cx="4649469" cy="1246188"/>
              <a:chOff x="3140075" y="933450"/>
              <a:chExt cx="4649469" cy="1246188"/>
            </a:xfrm>
          </p:grpSpPr>
          <p:grpSp>
            <p:nvGrpSpPr>
              <p:cNvPr id="34829" name="Groep 56"/>
              <p:cNvGrpSpPr>
                <a:grpSpLocks/>
              </p:cNvGrpSpPr>
              <p:nvPr/>
            </p:nvGrpSpPr>
            <p:grpSpPr bwMode="auto">
              <a:xfrm>
                <a:off x="3140075" y="933450"/>
                <a:ext cx="2855913" cy="1246188"/>
                <a:chOff x="3140555" y="933402"/>
                <a:chExt cx="2855604" cy="1246236"/>
              </a:xfrm>
            </p:grpSpPr>
            <p:grpSp>
              <p:nvGrpSpPr>
                <p:cNvPr id="9" name="Groep 41"/>
                <p:cNvGrpSpPr/>
                <p:nvPr/>
              </p:nvGrpSpPr>
              <p:grpSpPr bwMode="auto">
                <a:xfrm>
                  <a:off x="3140555" y="933402"/>
                  <a:ext cx="1417534" cy="1066884"/>
                  <a:chOff x="666750" y="2438400"/>
                  <a:chExt cx="2101257" cy="1371599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2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49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50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51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52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4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45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46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47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48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12" name="Groep 63"/>
                <p:cNvGrpSpPr/>
                <p:nvPr/>
              </p:nvGrpSpPr>
              <p:grpSpPr bwMode="auto">
                <a:xfrm>
                  <a:off x="4578625" y="1112754"/>
                  <a:ext cx="1417534" cy="1066884"/>
                  <a:chOff x="666750" y="2438400"/>
                  <a:chExt cx="2101257" cy="1371599"/>
                </a:xfrm>
                <a:scene3d>
                  <a:camera prst="orthographicFront">
                    <a:rot lat="2732093" lon="18501773" rev="18600000"/>
                  </a:camera>
                  <a:lightRig rig="threePt" dir="t"/>
                </a:scene3d>
              </p:grpSpPr>
              <p:grpSp>
                <p:nvGrpSpPr>
                  <p:cNvPr id="1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4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71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2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3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4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67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68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69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0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4835" name="Tekstvak 52"/>
                <p:cNvSpPr txBox="1">
                  <a:spLocks noChangeArrowheads="1"/>
                </p:cNvSpPr>
                <p:nvPr/>
              </p:nvSpPr>
              <p:spPr bwMode="auto">
                <a:xfrm>
                  <a:off x="5153094" y="1211257"/>
                  <a:ext cx="522207" cy="277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MDG  </a:t>
                  </a:r>
                </a:p>
              </p:txBody>
            </p:sp>
            <p:sp>
              <p:nvSpPr>
                <p:cNvPr id="34836" name="Tekstvak 53"/>
                <p:cNvSpPr txBox="1">
                  <a:spLocks noChangeArrowheads="1"/>
                </p:cNvSpPr>
                <p:nvPr/>
              </p:nvSpPr>
              <p:spPr bwMode="auto">
                <a:xfrm>
                  <a:off x="3218234" y="973130"/>
                  <a:ext cx="1519000" cy="276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Deltatechnologie  </a:t>
                  </a:r>
                </a:p>
              </p:txBody>
            </p:sp>
          </p:grpSp>
          <p:grpSp>
            <p:nvGrpSpPr>
              <p:cNvPr id="34830" name="Groep 56"/>
              <p:cNvGrpSpPr>
                <a:grpSpLocks/>
              </p:cNvGrpSpPr>
              <p:nvPr/>
            </p:nvGrpSpPr>
            <p:grpSpPr bwMode="auto">
              <a:xfrm>
                <a:off x="5860442" y="1326600"/>
                <a:ext cx="1929102" cy="801031"/>
                <a:chOff x="3024715" y="960394"/>
                <a:chExt cx="1928892" cy="801062"/>
              </a:xfrm>
            </p:grpSpPr>
            <p:grpSp>
              <p:nvGrpSpPr>
                <p:cNvPr id="16" name="Groep 41"/>
                <p:cNvGrpSpPr/>
                <p:nvPr/>
              </p:nvGrpSpPr>
              <p:grpSpPr bwMode="auto">
                <a:xfrm>
                  <a:off x="3140555" y="933404"/>
                  <a:ext cx="1417534" cy="1066884"/>
                  <a:chOff x="666750" y="2438406"/>
                  <a:chExt cx="2101258" cy="1371600"/>
                </a:xfrm>
                <a:scene3d>
                  <a:camera prst="orthographicFront">
                    <a:rot lat="2722621" lon="18491445" rev="18600000"/>
                  </a:camera>
                  <a:lightRig rig="threePt" dir="t"/>
                </a:scene3d>
              </p:grpSpPr>
              <p:grpSp>
                <p:nvGrpSpPr>
                  <p:cNvPr id="1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666750" y="2445494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81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00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2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3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rgbClr val="00FF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4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99CCFF">
                        <a:alpha val="79999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52794" y="2438406"/>
                    <a:ext cx="1215214" cy="1364512"/>
                    <a:chOff x="1410" y="480"/>
                    <a:chExt cx="3390" cy="3584"/>
                  </a:xfrm>
                </p:grpSpPr>
                <p:sp>
                  <p:nvSpPr>
                    <p:cNvPr id="77" name="Puzzle2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673" y="1868"/>
                      <a:ext cx="2127" cy="173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5392 w 21600"/>
                        <a:gd name="T25" fmla="*/ 6739 h 21600"/>
                        <a:gd name="T26" fmla="*/ 16177 w 21600"/>
                        <a:gd name="T27" fmla="*/ 20442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4247" y="12354"/>
                          </a:moveTo>
                          <a:lnTo>
                            <a:pt x="4134" y="12468"/>
                          </a:lnTo>
                          <a:lnTo>
                            <a:pt x="4010" y="12581"/>
                          </a:lnTo>
                          <a:lnTo>
                            <a:pt x="3897" y="12637"/>
                          </a:lnTo>
                          <a:lnTo>
                            <a:pt x="3773" y="12694"/>
                          </a:lnTo>
                          <a:lnTo>
                            <a:pt x="3637" y="12694"/>
                          </a:lnTo>
                          <a:lnTo>
                            <a:pt x="3524" y="12694"/>
                          </a:lnTo>
                          <a:lnTo>
                            <a:pt x="3400" y="12665"/>
                          </a:lnTo>
                          <a:lnTo>
                            <a:pt x="3287" y="12609"/>
                          </a:lnTo>
                          <a:lnTo>
                            <a:pt x="3027" y="12496"/>
                          </a:lnTo>
                          <a:lnTo>
                            <a:pt x="2790" y="12340"/>
                          </a:lnTo>
                          <a:lnTo>
                            <a:pt x="2530" y="12142"/>
                          </a:lnTo>
                          <a:lnTo>
                            <a:pt x="2293" y="11987"/>
                          </a:lnTo>
                          <a:lnTo>
                            <a:pt x="2033" y="11817"/>
                          </a:lnTo>
                          <a:lnTo>
                            <a:pt x="1773" y="11676"/>
                          </a:lnTo>
                          <a:lnTo>
                            <a:pt x="1638" y="11662"/>
                          </a:lnTo>
                          <a:lnTo>
                            <a:pt x="1513" y="11634"/>
                          </a:lnTo>
                          <a:lnTo>
                            <a:pt x="1378" y="11634"/>
                          </a:lnTo>
                          <a:lnTo>
                            <a:pt x="1253" y="11634"/>
                          </a:lnTo>
                          <a:lnTo>
                            <a:pt x="1118" y="11662"/>
                          </a:lnTo>
                          <a:lnTo>
                            <a:pt x="971" y="11732"/>
                          </a:lnTo>
                          <a:lnTo>
                            <a:pt x="835" y="11817"/>
                          </a:lnTo>
                          <a:lnTo>
                            <a:pt x="711" y="11959"/>
                          </a:lnTo>
                          <a:lnTo>
                            <a:pt x="553" y="12086"/>
                          </a:lnTo>
                          <a:lnTo>
                            <a:pt x="429" y="12284"/>
                          </a:lnTo>
                          <a:lnTo>
                            <a:pt x="271" y="12524"/>
                          </a:lnTo>
                          <a:lnTo>
                            <a:pt x="146" y="12793"/>
                          </a:lnTo>
                          <a:lnTo>
                            <a:pt x="79" y="12962"/>
                          </a:lnTo>
                          <a:lnTo>
                            <a:pt x="33" y="13146"/>
                          </a:lnTo>
                          <a:lnTo>
                            <a:pt x="11" y="13386"/>
                          </a:lnTo>
                          <a:lnTo>
                            <a:pt x="11" y="13641"/>
                          </a:lnTo>
                          <a:lnTo>
                            <a:pt x="33" y="13881"/>
                          </a:lnTo>
                          <a:lnTo>
                            <a:pt x="101" y="14150"/>
                          </a:lnTo>
                          <a:lnTo>
                            <a:pt x="192" y="14404"/>
                          </a:lnTo>
                          <a:lnTo>
                            <a:pt x="293" y="14645"/>
                          </a:lnTo>
                          <a:lnTo>
                            <a:pt x="451" y="14857"/>
                          </a:lnTo>
                          <a:lnTo>
                            <a:pt x="621" y="15054"/>
                          </a:lnTo>
                          <a:lnTo>
                            <a:pt x="734" y="15125"/>
                          </a:lnTo>
                          <a:lnTo>
                            <a:pt x="835" y="15210"/>
                          </a:lnTo>
                          <a:lnTo>
                            <a:pt x="948" y="15267"/>
                          </a:lnTo>
                          <a:lnTo>
                            <a:pt x="1084" y="15323"/>
                          </a:lnTo>
                          <a:lnTo>
                            <a:pt x="1208" y="15351"/>
                          </a:lnTo>
                          <a:lnTo>
                            <a:pt x="1355" y="15380"/>
                          </a:lnTo>
                          <a:lnTo>
                            <a:pt x="1513" y="15380"/>
                          </a:lnTo>
                          <a:lnTo>
                            <a:pt x="1683" y="15380"/>
                          </a:lnTo>
                          <a:lnTo>
                            <a:pt x="1864" y="15351"/>
                          </a:lnTo>
                          <a:lnTo>
                            <a:pt x="2033" y="15323"/>
                          </a:lnTo>
                          <a:lnTo>
                            <a:pt x="2225" y="15238"/>
                          </a:lnTo>
                          <a:lnTo>
                            <a:pt x="2428" y="15153"/>
                          </a:lnTo>
                          <a:lnTo>
                            <a:pt x="2745" y="15026"/>
                          </a:lnTo>
                          <a:lnTo>
                            <a:pt x="3005" y="14913"/>
                          </a:lnTo>
                          <a:lnTo>
                            <a:pt x="3264" y="14828"/>
                          </a:lnTo>
                          <a:lnTo>
                            <a:pt x="3513" y="14800"/>
                          </a:lnTo>
                          <a:lnTo>
                            <a:pt x="3615" y="14828"/>
                          </a:lnTo>
                          <a:lnTo>
                            <a:pt x="3728" y="14857"/>
                          </a:lnTo>
                          <a:lnTo>
                            <a:pt x="3807" y="14913"/>
                          </a:lnTo>
                          <a:lnTo>
                            <a:pt x="3920" y="14998"/>
                          </a:lnTo>
                          <a:lnTo>
                            <a:pt x="4010" y="15097"/>
                          </a:lnTo>
                          <a:lnTo>
                            <a:pt x="4089" y="15238"/>
                          </a:lnTo>
                          <a:lnTo>
                            <a:pt x="4179" y="15408"/>
                          </a:lnTo>
                          <a:lnTo>
                            <a:pt x="4247" y="15620"/>
                          </a:lnTo>
                          <a:lnTo>
                            <a:pt x="4326" y="15860"/>
                          </a:lnTo>
                          <a:lnTo>
                            <a:pt x="4394" y="16129"/>
                          </a:lnTo>
                          <a:lnTo>
                            <a:pt x="4439" y="16440"/>
                          </a:lnTo>
                          <a:lnTo>
                            <a:pt x="4507" y="16737"/>
                          </a:lnTo>
                          <a:lnTo>
                            <a:pt x="4552" y="17090"/>
                          </a:lnTo>
                          <a:lnTo>
                            <a:pt x="4575" y="17443"/>
                          </a:lnTo>
                          <a:lnTo>
                            <a:pt x="4586" y="17825"/>
                          </a:lnTo>
                          <a:lnTo>
                            <a:pt x="4586" y="18193"/>
                          </a:lnTo>
                          <a:lnTo>
                            <a:pt x="4586" y="18574"/>
                          </a:lnTo>
                          <a:lnTo>
                            <a:pt x="4586" y="18984"/>
                          </a:lnTo>
                          <a:lnTo>
                            <a:pt x="4552" y="19366"/>
                          </a:lnTo>
                          <a:lnTo>
                            <a:pt x="4507" y="19748"/>
                          </a:lnTo>
                          <a:lnTo>
                            <a:pt x="4462" y="20129"/>
                          </a:lnTo>
                          <a:lnTo>
                            <a:pt x="4371" y="20483"/>
                          </a:lnTo>
                          <a:lnTo>
                            <a:pt x="4292" y="20836"/>
                          </a:lnTo>
                          <a:lnTo>
                            <a:pt x="4202" y="21161"/>
                          </a:lnTo>
                          <a:lnTo>
                            <a:pt x="4744" y="21161"/>
                          </a:lnTo>
                          <a:lnTo>
                            <a:pt x="5264" y="21161"/>
                          </a:lnTo>
                          <a:lnTo>
                            <a:pt x="5784" y="21161"/>
                          </a:lnTo>
                          <a:lnTo>
                            <a:pt x="6235" y="21161"/>
                          </a:lnTo>
                          <a:lnTo>
                            <a:pt x="6676" y="21161"/>
                          </a:lnTo>
                          <a:lnTo>
                            <a:pt x="7060" y="21161"/>
                          </a:lnTo>
                          <a:lnTo>
                            <a:pt x="7410" y="21161"/>
                          </a:lnTo>
                          <a:lnTo>
                            <a:pt x="7670" y="21161"/>
                          </a:lnTo>
                          <a:lnTo>
                            <a:pt x="8020" y="21020"/>
                          </a:lnTo>
                          <a:lnTo>
                            <a:pt x="8303" y="20893"/>
                          </a:lnTo>
                          <a:lnTo>
                            <a:pt x="8563" y="20695"/>
                          </a:lnTo>
                          <a:lnTo>
                            <a:pt x="8800" y="20511"/>
                          </a:lnTo>
                          <a:lnTo>
                            <a:pt x="8969" y="20285"/>
                          </a:lnTo>
                          <a:lnTo>
                            <a:pt x="9150" y="20045"/>
                          </a:lnTo>
                          <a:lnTo>
                            <a:pt x="9252" y="19804"/>
                          </a:lnTo>
                          <a:lnTo>
                            <a:pt x="9342" y="19550"/>
                          </a:lnTo>
                          <a:lnTo>
                            <a:pt x="9410" y="19281"/>
                          </a:lnTo>
                          <a:lnTo>
                            <a:pt x="9433" y="19013"/>
                          </a:lnTo>
                          <a:lnTo>
                            <a:pt x="9433" y="18744"/>
                          </a:lnTo>
                          <a:lnTo>
                            <a:pt x="9387" y="18504"/>
                          </a:lnTo>
                          <a:lnTo>
                            <a:pt x="9320" y="18221"/>
                          </a:lnTo>
                          <a:lnTo>
                            <a:pt x="9207" y="17981"/>
                          </a:lnTo>
                          <a:lnTo>
                            <a:pt x="9105" y="17740"/>
                          </a:lnTo>
                          <a:lnTo>
                            <a:pt x="8924" y="17514"/>
                          </a:lnTo>
                          <a:lnTo>
                            <a:pt x="8777" y="17274"/>
                          </a:lnTo>
                          <a:lnTo>
                            <a:pt x="8642" y="17034"/>
                          </a:lnTo>
                          <a:lnTo>
                            <a:pt x="8563" y="16765"/>
                          </a:lnTo>
                          <a:lnTo>
                            <a:pt x="8472" y="16468"/>
                          </a:lnTo>
                          <a:lnTo>
                            <a:pt x="8450" y="16157"/>
                          </a:lnTo>
                          <a:lnTo>
                            <a:pt x="8450" y="15860"/>
                          </a:lnTo>
                          <a:lnTo>
                            <a:pt x="8472" y="15563"/>
                          </a:lnTo>
                          <a:lnTo>
                            <a:pt x="8540" y="15267"/>
                          </a:lnTo>
                          <a:lnTo>
                            <a:pt x="8642" y="14998"/>
                          </a:lnTo>
                          <a:lnTo>
                            <a:pt x="8777" y="14729"/>
                          </a:lnTo>
                          <a:lnTo>
                            <a:pt x="8868" y="14616"/>
                          </a:lnTo>
                          <a:lnTo>
                            <a:pt x="8969" y="14475"/>
                          </a:lnTo>
                          <a:lnTo>
                            <a:pt x="9060" y="14376"/>
                          </a:lnTo>
                          <a:lnTo>
                            <a:pt x="9184" y="14291"/>
                          </a:lnTo>
                          <a:lnTo>
                            <a:pt x="9297" y="14206"/>
                          </a:lnTo>
                          <a:lnTo>
                            <a:pt x="9433" y="14121"/>
                          </a:lnTo>
                          <a:lnTo>
                            <a:pt x="9579" y="14051"/>
                          </a:lnTo>
                          <a:lnTo>
                            <a:pt x="9726" y="13994"/>
                          </a:lnTo>
                          <a:lnTo>
                            <a:pt x="9884" y="13938"/>
                          </a:lnTo>
                          <a:lnTo>
                            <a:pt x="10054" y="13909"/>
                          </a:lnTo>
                          <a:lnTo>
                            <a:pt x="10257" y="13881"/>
                          </a:lnTo>
                          <a:lnTo>
                            <a:pt x="10449" y="13881"/>
                          </a:lnTo>
                          <a:lnTo>
                            <a:pt x="10664" y="13881"/>
                          </a:lnTo>
                          <a:lnTo>
                            <a:pt x="10856" y="13909"/>
                          </a:lnTo>
                          <a:lnTo>
                            <a:pt x="11037" y="13966"/>
                          </a:lnTo>
                          <a:lnTo>
                            <a:pt x="11206" y="14023"/>
                          </a:lnTo>
                          <a:lnTo>
                            <a:pt x="11353" y="14093"/>
                          </a:lnTo>
                          <a:lnTo>
                            <a:pt x="11511" y="14178"/>
                          </a:lnTo>
                          <a:lnTo>
                            <a:pt x="11635" y="14263"/>
                          </a:lnTo>
                          <a:lnTo>
                            <a:pt x="11748" y="14376"/>
                          </a:lnTo>
                          <a:lnTo>
                            <a:pt x="11861" y="14475"/>
                          </a:lnTo>
                          <a:lnTo>
                            <a:pt x="11941" y="14616"/>
                          </a:lnTo>
                          <a:lnTo>
                            <a:pt x="12031" y="14758"/>
                          </a:lnTo>
                          <a:lnTo>
                            <a:pt x="12099" y="14885"/>
                          </a:lnTo>
                          <a:lnTo>
                            <a:pt x="12200" y="15210"/>
                          </a:lnTo>
                          <a:lnTo>
                            <a:pt x="12268" y="15507"/>
                          </a:lnTo>
                          <a:lnTo>
                            <a:pt x="12291" y="15832"/>
                          </a:lnTo>
                          <a:lnTo>
                            <a:pt x="12291" y="16157"/>
                          </a:lnTo>
                          <a:lnTo>
                            <a:pt x="12246" y="16482"/>
                          </a:lnTo>
                          <a:lnTo>
                            <a:pt x="12178" y="16807"/>
                          </a:lnTo>
                          <a:lnTo>
                            <a:pt x="12099" y="17090"/>
                          </a:lnTo>
                          <a:lnTo>
                            <a:pt x="12008" y="17330"/>
                          </a:lnTo>
                          <a:lnTo>
                            <a:pt x="11884" y="17542"/>
                          </a:lnTo>
                          <a:lnTo>
                            <a:pt x="11748" y="17712"/>
                          </a:lnTo>
                          <a:lnTo>
                            <a:pt x="11613" y="17839"/>
                          </a:lnTo>
                          <a:lnTo>
                            <a:pt x="11489" y="18037"/>
                          </a:lnTo>
                          <a:lnTo>
                            <a:pt x="11398" y="18221"/>
                          </a:lnTo>
                          <a:lnTo>
                            <a:pt x="11319" y="18447"/>
                          </a:lnTo>
                          <a:lnTo>
                            <a:pt x="11251" y="18659"/>
                          </a:lnTo>
                          <a:lnTo>
                            <a:pt x="11206" y="18900"/>
                          </a:lnTo>
                          <a:lnTo>
                            <a:pt x="11184" y="19154"/>
                          </a:lnTo>
                          <a:lnTo>
                            <a:pt x="11184" y="19423"/>
                          </a:lnTo>
                          <a:lnTo>
                            <a:pt x="11229" y="19663"/>
                          </a:lnTo>
                          <a:lnTo>
                            <a:pt x="11297" y="19903"/>
                          </a:lnTo>
                          <a:lnTo>
                            <a:pt x="11376" y="20158"/>
                          </a:lnTo>
                          <a:lnTo>
                            <a:pt x="11511" y="20398"/>
                          </a:lnTo>
                          <a:lnTo>
                            <a:pt x="11681" y="20610"/>
                          </a:lnTo>
                          <a:lnTo>
                            <a:pt x="11884" y="20808"/>
                          </a:lnTo>
                          <a:lnTo>
                            <a:pt x="12121" y="20992"/>
                          </a:lnTo>
                          <a:lnTo>
                            <a:pt x="12404" y="21161"/>
                          </a:lnTo>
                          <a:lnTo>
                            <a:pt x="12528" y="21190"/>
                          </a:lnTo>
                          <a:lnTo>
                            <a:pt x="12856" y="21274"/>
                          </a:lnTo>
                          <a:lnTo>
                            <a:pt x="13330" y="21373"/>
                          </a:lnTo>
                          <a:lnTo>
                            <a:pt x="13963" y="21486"/>
                          </a:lnTo>
                          <a:lnTo>
                            <a:pt x="14313" y="21543"/>
                          </a:lnTo>
                          <a:lnTo>
                            <a:pt x="14652" y="21571"/>
                          </a:lnTo>
                          <a:lnTo>
                            <a:pt x="15025" y="21600"/>
                          </a:lnTo>
                          <a:lnTo>
                            <a:pt x="15409" y="21600"/>
                          </a:lnTo>
                          <a:lnTo>
                            <a:pt x="15782" y="21600"/>
                          </a:lnTo>
                          <a:lnTo>
                            <a:pt x="16177" y="21571"/>
                          </a:lnTo>
                          <a:lnTo>
                            <a:pt x="16516" y="21486"/>
                          </a:lnTo>
                          <a:lnTo>
                            <a:pt x="16889" y="21402"/>
                          </a:lnTo>
                          <a:lnTo>
                            <a:pt x="16821" y="21190"/>
                          </a:lnTo>
                          <a:lnTo>
                            <a:pt x="16776" y="20935"/>
                          </a:lnTo>
                          <a:lnTo>
                            <a:pt x="16742" y="20667"/>
                          </a:lnTo>
                          <a:lnTo>
                            <a:pt x="16719" y="20370"/>
                          </a:lnTo>
                          <a:lnTo>
                            <a:pt x="16697" y="19719"/>
                          </a:lnTo>
                          <a:lnTo>
                            <a:pt x="16697" y="19013"/>
                          </a:lnTo>
                          <a:lnTo>
                            <a:pt x="16719" y="18306"/>
                          </a:lnTo>
                          <a:lnTo>
                            <a:pt x="16753" y="17599"/>
                          </a:lnTo>
                          <a:lnTo>
                            <a:pt x="16821" y="16949"/>
                          </a:lnTo>
                          <a:lnTo>
                            <a:pt x="16889" y="16383"/>
                          </a:lnTo>
                          <a:lnTo>
                            <a:pt x="16934" y="16129"/>
                          </a:lnTo>
                          <a:lnTo>
                            <a:pt x="17002" y="15945"/>
                          </a:lnTo>
                          <a:lnTo>
                            <a:pt x="17081" y="15790"/>
                          </a:lnTo>
                          <a:lnTo>
                            <a:pt x="17194" y="15648"/>
                          </a:lnTo>
                          <a:lnTo>
                            <a:pt x="17318" y="15563"/>
                          </a:lnTo>
                          <a:lnTo>
                            <a:pt x="17453" y="15507"/>
                          </a:lnTo>
                          <a:lnTo>
                            <a:pt x="17600" y="15450"/>
                          </a:lnTo>
                          <a:lnTo>
                            <a:pt x="17758" y="15450"/>
                          </a:lnTo>
                          <a:lnTo>
                            <a:pt x="17905" y="15479"/>
                          </a:lnTo>
                          <a:lnTo>
                            <a:pt x="18064" y="15535"/>
                          </a:lnTo>
                          <a:lnTo>
                            <a:pt x="18233" y="15620"/>
                          </a:lnTo>
                          <a:lnTo>
                            <a:pt x="18380" y="15733"/>
                          </a:lnTo>
                          <a:lnTo>
                            <a:pt x="18561" y="15832"/>
                          </a:lnTo>
                          <a:lnTo>
                            <a:pt x="18707" y="15973"/>
                          </a:lnTo>
                          <a:lnTo>
                            <a:pt x="18866" y="16129"/>
                          </a:lnTo>
                          <a:lnTo>
                            <a:pt x="18990" y="16327"/>
                          </a:lnTo>
                          <a:lnTo>
                            <a:pt x="19125" y="16482"/>
                          </a:lnTo>
                          <a:lnTo>
                            <a:pt x="19295" y="16624"/>
                          </a:lnTo>
                          <a:lnTo>
                            <a:pt x="19464" y="16737"/>
                          </a:lnTo>
                          <a:lnTo>
                            <a:pt x="19668" y="16807"/>
                          </a:lnTo>
                          <a:lnTo>
                            <a:pt x="19860" y="16836"/>
                          </a:lnTo>
                          <a:lnTo>
                            <a:pt x="20052" y="16864"/>
                          </a:lnTo>
                          <a:lnTo>
                            <a:pt x="20266" y="16836"/>
                          </a:lnTo>
                          <a:lnTo>
                            <a:pt x="20470" y="16793"/>
                          </a:lnTo>
                          <a:lnTo>
                            <a:pt x="20662" y="16708"/>
                          </a:lnTo>
                          <a:lnTo>
                            <a:pt x="20854" y="16567"/>
                          </a:lnTo>
                          <a:lnTo>
                            <a:pt x="21035" y="16412"/>
                          </a:lnTo>
                          <a:lnTo>
                            <a:pt x="21182" y="16214"/>
                          </a:lnTo>
                          <a:lnTo>
                            <a:pt x="21340" y="16002"/>
                          </a:lnTo>
                          <a:lnTo>
                            <a:pt x="21441" y="15733"/>
                          </a:lnTo>
                          <a:lnTo>
                            <a:pt x="21532" y="15436"/>
                          </a:lnTo>
                          <a:lnTo>
                            <a:pt x="21600" y="15083"/>
                          </a:lnTo>
                          <a:lnTo>
                            <a:pt x="21600" y="14885"/>
                          </a:lnTo>
                          <a:lnTo>
                            <a:pt x="21600" y="14729"/>
                          </a:lnTo>
                          <a:lnTo>
                            <a:pt x="21600" y="14531"/>
                          </a:lnTo>
                          <a:lnTo>
                            <a:pt x="21577" y="14376"/>
                          </a:lnTo>
                          <a:lnTo>
                            <a:pt x="21532" y="14206"/>
                          </a:lnTo>
                          <a:lnTo>
                            <a:pt x="21487" y="14051"/>
                          </a:lnTo>
                          <a:lnTo>
                            <a:pt x="21419" y="13909"/>
                          </a:lnTo>
                          <a:lnTo>
                            <a:pt x="21351" y="13768"/>
                          </a:lnTo>
                          <a:lnTo>
                            <a:pt x="21204" y="13500"/>
                          </a:lnTo>
                          <a:lnTo>
                            <a:pt x="21035" y="13287"/>
                          </a:lnTo>
                          <a:lnTo>
                            <a:pt x="20809" y="13090"/>
                          </a:lnTo>
                          <a:lnTo>
                            <a:pt x="20594" y="12962"/>
                          </a:lnTo>
                          <a:lnTo>
                            <a:pt x="20357" y="12821"/>
                          </a:lnTo>
                          <a:lnTo>
                            <a:pt x="20120" y="12764"/>
                          </a:lnTo>
                          <a:lnTo>
                            <a:pt x="19882" y="12708"/>
                          </a:lnTo>
                          <a:lnTo>
                            <a:pt x="19645" y="12736"/>
                          </a:lnTo>
                          <a:lnTo>
                            <a:pt x="19430" y="12793"/>
                          </a:lnTo>
                          <a:lnTo>
                            <a:pt x="19227" y="12906"/>
                          </a:lnTo>
                          <a:lnTo>
                            <a:pt x="19148" y="12962"/>
                          </a:lnTo>
                          <a:lnTo>
                            <a:pt x="19058" y="13047"/>
                          </a:lnTo>
                          <a:lnTo>
                            <a:pt x="18990" y="13146"/>
                          </a:lnTo>
                          <a:lnTo>
                            <a:pt x="18911" y="13259"/>
                          </a:lnTo>
                          <a:lnTo>
                            <a:pt x="18775" y="13471"/>
                          </a:lnTo>
                          <a:lnTo>
                            <a:pt x="18628" y="13641"/>
                          </a:lnTo>
                          <a:lnTo>
                            <a:pt x="18470" y="13740"/>
                          </a:lnTo>
                          <a:lnTo>
                            <a:pt x="18301" y="13825"/>
                          </a:lnTo>
                          <a:lnTo>
                            <a:pt x="18143" y="13853"/>
                          </a:lnTo>
                          <a:lnTo>
                            <a:pt x="17973" y="13881"/>
                          </a:lnTo>
                          <a:lnTo>
                            <a:pt x="17804" y="13853"/>
                          </a:lnTo>
                          <a:lnTo>
                            <a:pt x="17646" y="13796"/>
                          </a:lnTo>
                          <a:lnTo>
                            <a:pt x="17499" y="13726"/>
                          </a:lnTo>
                          <a:lnTo>
                            <a:pt x="17341" y="13641"/>
                          </a:lnTo>
                          <a:lnTo>
                            <a:pt x="17216" y="13528"/>
                          </a:lnTo>
                          <a:lnTo>
                            <a:pt x="17103" y="13386"/>
                          </a:lnTo>
                          <a:lnTo>
                            <a:pt x="17024" y="13259"/>
                          </a:lnTo>
                          <a:lnTo>
                            <a:pt x="16934" y="13118"/>
                          </a:lnTo>
                          <a:lnTo>
                            <a:pt x="16889" y="12991"/>
                          </a:lnTo>
                          <a:lnTo>
                            <a:pt x="16889" y="12849"/>
                          </a:lnTo>
                          <a:lnTo>
                            <a:pt x="16889" y="12383"/>
                          </a:lnTo>
                          <a:lnTo>
                            <a:pt x="16889" y="11662"/>
                          </a:lnTo>
                          <a:lnTo>
                            <a:pt x="16889" y="10701"/>
                          </a:lnTo>
                          <a:lnTo>
                            <a:pt x="16889" y="9640"/>
                          </a:lnTo>
                          <a:lnTo>
                            <a:pt x="16889" y="8566"/>
                          </a:lnTo>
                          <a:lnTo>
                            <a:pt x="16889" y="7478"/>
                          </a:lnTo>
                          <a:lnTo>
                            <a:pt x="16889" y="6502"/>
                          </a:lnTo>
                          <a:lnTo>
                            <a:pt x="16889" y="5739"/>
                          </a:lnTo>
                          <a:lnTo>
                            <a:pt x="16674" y="5894"/>
                          </a:lnTo>
                          <a:lnTo>
                            <a:pt x="16414" y="6036"/>
                          </a:lnTo>
                          <a:lnTo>
                            <a:pt x="16154" y="6177"/>
                          </a:lnTo>
                          <a:lnTo>
                            <a:pt x="15849" y="6248"/>
                          </a:lnTo>
                          <a:lnTo>
                            <a:pt x="15544" y="6304"/>
                          </a:lnTo>
                          <a:lnTo>
                            <a:pt x="15217" y="6332"/>
                          </a:lnTo>
                          <a:lnTo>
                            <a:pt x="14866" y="6361"/>
                          </a:lnTo>
                          <a:lnTo>
                            <a:pt x="14550" y="6361"/>
                          </a:lnTo>
                          <a:lnTo>
                            <a:pt x="14200" y="6332"/>
                          </a:lnTo>
                          <a:lnTo>
                            <a:pt x="13850" y="6276"/>
                          </a:lnTo>
                          <a:lnTo>
                            <a:pt x="13522" y="6219"/>
                          </a:lnTo>
                          <a:lnTo>
                            <a:pt x="13206" y="6149"/>
                          </a:lnTo>
                          <a:lnTo>
                            <a:pt x="12901" y="6064"/>
                          </a:lnTo>
                          <a:lnTo>
                            <a:pt x="12618" y="5951"/>
                          </a:lnTo>
                          <a:lnTo>
                            <a:pt x="12358" y="5838"/>
                          </a:lnTo>
                          <a:lnTo>
                            <a:pt x="12121" y="5739"/>
                          </a:lnTo>
                          <a:lnTo>
                            <a:pt x="11941" y="5626"/>
                          </a:lnTo>
                          <a:lnTo>
                            <a:pt x="11794" y="5513"/>
                          </a:lnTo>
                          <a:lnTo>
                            <a:pt x="11658" y="5414"/>
                          </a:lnTo>
                          <a:lnTo>
                            <a:pt x="11556" y="5301"/>
                          </a:lnTo>
                          <a:lnTo>
                            <a:pt x="11466" y="5187"/>
                          </a:lnTo>
                          <a:lnTo>
                            <a:pt x="11398" y="5089"/>
                          </a:lnTo>
                          <a:lnTo>
                            <a:pt x="11376" y="4947"/>
                          </a:lnTo>
                          <a:lnTo>
                            <a:pt x="11353" y="4834"/>
                          </a:lnTo>
                          <a:lnTo>
                            <a:pt x="11353" y="4707"/>
                          </a:lnTo>
                          <a:lnTo>
                            <a:pt x="11376" y="4565"/>
                          </a:lnTo>
                          <a:lnTo>
                            <a:pt x="11443" y="4410"/>
                          </a:lnTo>
                          <a:lnTo>
                            <a:pt x="11511" y="4240"/>
                          </a:lnTo>
                          <a:lnTo>
                            <a:pt x="11703" y="3887"/>
                          </a:lnTo>
                          <a:lnTo>
                            <a:pt x="11986" y="3505"/>
                          </a:lnTo>
                          <a:lnTo>
                            <a:pt x="12144" y="3265"/>
                          </a:lnTo>
                          <a:lnTo>
                            <a:pt x="12246" y="3025"/>
                          </a:lnTo>
                          <a:lnTo>
                            <a:pt x="12336" y="2756"/>
                          </a:lnTo>
                          <a:lnTo>
                            <a:pt x="12404" y="2445"/>
                          </a:lnTo>
                          <a:lnTo>
                            <a:pt x="12438" y="2176"/>
                          </a:lnTo>
                          <a:lnTo>
                            <a:pt x="12438" y="1880"/>
                          </a:lnTo>
                          <a:lnTo>
                            <a:pt x="12404" y="1583"/>
                          </a:lnTo>
                          <a:lnTo>
                            <a:pt x="12336" y="1314"/>
                          </a:lnTo>
                          <a:lnTo>
                            <a:pt x="12246" y="1046"/>
                          </a:lnTo>
                          <a:lnTo>
                            <a:pt x="12099" y="791"/>
                          </a:lnTo>
                          <a:lnTo>
                            <a:pt x="12008" y="692"/>
                          </a:lnTo>
                          <a:lnTo>
                            <a:pt x="11918" y="579"/>
                          </a:lnTo>
                          <a:lnTo>
                            <a:pt x="11816" y="466"/>
                          </a:lnTo>
                          <a:lnTo>
                            <a:pt x="11703" y="381"/>
                          </a:lnTo>
                          <a:lnTo>
                            <a:pt x="11579" y="310"/>
                          </a:lnTo>
                          <a:lnTo>
                            <a:pt x="11443" y="226"/>
                          </a:lnTo>
                          <a:lnTo>
                            <a:pt x="11297" y="169"/>
                          </a:lnTo>
                          <a:lnTo>
                            <a:pt x="11138" y="113"/>
                          </a:lnTo>
                          <a:lnTo>
                            <a:pt x="10969" y="56"/>
                          </a:lnTo>
                          <a:lnTo>
                            <a:pt x="10800" y="28"/>
                          </a:lnTo>
                          <a:lnTo>
                            <a:pt x="10619" y="28"/>
                          </a:lnTo>
                          <a:lnTo>
                            <a:pt x="10404" y="28"/>
                          </a:lnTo>
                          <a:lnTo>
                            <a:pt x="10257" y="28"/>
                          </a:lnTo>
                          <a:lnTo>
                            <a:pt x="10076" y="56"/>
                          </a:lnTo>
                          <a:lnTo>
                            <a:pt x="9952" y="84"/>
                          </a:lnTo>
                          <a:lnTo>
                            <a:pt x="9794" y="141"/>
                          </a:lnTo>
                          <a:lnTo>
                            <a:pt x="9692" y="226"/>
                          </a:lnTo>
                          <a:lnTo>
                            <a:pt x="9557" y="282"/>
                          </a:lnTo>
                          <a:lnTo>
                            <a:pt x="9455" y="381"/>
                          </a:lnTo>
                          <a:lnTo>
                            <a:pt x="9365" y="466"/>
                          </a:lnTo>
                          <a:lnTo>
                            <a:pt x="9274" y="579"/>
                          </a:lnTo>
                          <a:lnTo>
                            <a:pt x="9184" y="692"/>
                          </a:lnTo>
                          <a:lnTo>
                            <a:pt x="9128" y="791"/>
                          </a:lnTo>
                          <a:lnTo>
                            <a:pt x="9060" y="932"/>
                          </a:lnTo>
                          <a:lnTo>
                            <a:pt x="8969" y="1201"/>
                          </a:lnTo>
                          <a:lnTo>
                            <a:pt x="8913" y="1498"/>
                          </a:lnTo>
                          <a:lnTo>
                            <a:pt x="8890" y="1795"/>
                          </a:lnTo>
                          <a:lnTo>
                            <a:pt x="8890" y="2120"/>
                          </a:lnTo>
                          <a:lnTo>
                            <a:pt x="8913" y="2445"/>
                          </a:lnTo>
                          <a:lnTo>
                            <a:pt x="8969" y="2756"/>
                          </a:lnTo>
                          <a:lnTo>
                            <a:pt x="9060" y="3081"/>
                          </a:lnTo>
                          <a:lnTo>
                            <a:pt x="9173" y="3378"/>
                          </a:lnTo>
                          <a:lnTo>
                            <a:pt x="9297" y="3647"/>
                          </a:lnTo>
                          <a:lnTo>
                            <a:pt x="9466" y="3887"/>
                          </a:lnTo>
                          <a:lnTo>
                            <a:pt x="9579" y="4085"/>
                          </a:lnTo>
                          <a:lnTo>
                            <a:pt x="9670" y="4269"/>
                          </a:lnTo>
                          <a:lnTo>
                            <a:pt x="9726" y="4467"/>
                          </a:lnTo>
                          <a:lnTo>
                            <a:pt x="9771" y="4650"/>
                          </a:lnTo>
                          <a:lnTo>
                            <a:pt x="9771" y="4834"/>
                          </a:lnTo>
                          <a:lnTo>
                            <a:pt x="9749" y="5032"/>
                          </a:lnTo>
                          <a:lnTo>
                            <a:pt x="9715" y="5216"/>
                          </a:lnTo>
                          <a:lnTo>
                            <a:pt x="9625" y="5385"/>
                          </a:lnTo>
                          <a:lnTo>
                            <a:pt x="9534" y="5513"/>
                          </a:lnTo>
                          <a:lnTo>
                            <a:pt x="9410" y="5626"/>
                          </a:lnTo>
                          <a:lnTo>
                            <a:pt x="9229" y="5710"/>
                          </a:lnTo>
                          <a:lnTo>
                            <a:pt x="9060" y="5767"/>
                          </a:lnTo>
                          <a:lnTo>
                            <a:pt x="8845" y="5767"/>
                          </a:lnTo>
                          <a:lnTo>
                            <a:pt x="8585" y="5739"/>
                          </a:lnTo>
                          <a:lnTo>
                            <a:pt x="8325" y="5654"/>
                          </a:lnTo>
                          <a:lnTo>
                            <a:pt x="8020" y="5513"/>
                          </a:lnTo>
                          <a:lnTo>
                            <a:pt x="7840" y="5442"/>
                          </a:lnTo>
                          <a:lnTo>
                            <a:pt x="7648" y="5385"/>
                          </a:lnTo>
                          <a:lnTo>
                            <a:pt x="7433" y="5329"/>
                          </a:lnTo>
                          <a:lnTo>
                            <a:pt x="7241" y="5301"/>
                          </a:lnTo>
                          <a:lnTo>
                            <a:pt x="6755" y="5301"/>
                          </a:lnTo>
                          <a:lnTo>
                            <a:pt x="6281" y="5329"/>
                          </a:lnTo>
                          <a:lnTo>
                            <a:pt x="5784" y="5385"/>
                          </a:lnTo>
                          <a:lnTo>
                            <a:pt x="5264" y="5498"/>
                          </a:lnTo>
                          <a:lnTo>
                            <a:pt x="4744" y="5597"/>
                          </a:lnTo>
                          <a:lnTo>
                            <a:pt x="4247" y="5739"/>
                          </a:lnTo>
                          <a:lnTo>
                            <a:pt x="4202" y="5894"/>
                          </a:lnTo>
                          <a:lnTo>
                            <a:pt x="4202" y="6191"/>
                          </a:lnTo>
                          <a:lnTo>
                            <a:pt x="4202" y="6545"/>
                          </a:lnTo>
                          <a:lnTo>
                            <a:pt x="4225" y="6954"/>
                          </a:lnTo>
                          <a:lnTo>
                            <a:pt x="4315" y="7930"/>
                          </a:lnTo>
                          <a:lnTo>
                            <a:pt x="4394" y="9018"/>
                          </a:lnTo>
                          <a:lnTo>
                            <a:pt x="4439" y="9570"/>
                          </a:lnTo>
                          <a:lnTo>
                            <a:pt x="4462" y="10107"/>
                          </a:lnTo>
                          <a:lnTo>
                            <a:pt x="4484" y="10630"/>
                          </a:lnTo>
                          <a:lnTo>
                            <a:pt x="4507" y="11082"/>
                          </a:lnTo>
                          <a:lnTo>
                            <a:pt x="4484" y="11520"/>
                          </a:lnTo>
                          <a:lnTo>
                            <a:pt x="4439" y="11874"/>
                          </a:lnTo>
                          <a:lnTo>
                            <a:pt x="4394" y="12029"/>
                          </a:lnTo>
                          <a:lnTo>
                            <a:pt x="4349" y="12171"/>
                          </a:lnTo>
                          <a:lnTo>
                            <a:pt x="4315" y="12284"/>
                          </a:lnTo>
                          <a:lnTo>
                            <a:pt x="4247" y="12354"/>
                          </a:lnTo>
                          <a:close/>
                        </a:path>
                      </a:pathLst>
                    </a:custGeom>
                    <a:solidFill>
                      <a:srgbClr val="99FFCC">
                        <a:alpha val="79608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8" name="Puzzle1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410" y="1056"/>
                      <a:ext cx="2153" cy="132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6090 w 21600"/>
                        <a:gd name="T25" fmla="*/ 2565 h 21600"/>
                        <a:gd name="T26" fmla="*/ 16132 w 21600"/>
                        <a:gd name="T27" fmla="*/ 19558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9360" y="20836"/>
                          </a:moveTo>
                          <a:lnTo>
                            <a:pt x="9528" y="20836"/>
                          </a:lnTo>
                          <a:lnTo>
                            <a:pt x="9686" y="20762"/>
                          </a:lnTo>
                          <a:lnTo>
                            <a:pt x="9810" y="20687"/>
                          </a:lnTo>
                          <a:lnTo>
                            <a:pt x="9922" y="20575"/>
                          </a:lnTo>
                          <a:lnTo>
                            <a:pt x="10012" y="20426"/>
                          </a:lnTo>
                          <a:lnTo>
                            <a:pt x="10068" y="20296"/>
                          </a:lnTo>
                          <a:lnTo>
                            <a:pt x="10113" y="20110"/>
                          </a:lnTo>
                          <a:lnTo>
                            <a:pt x="10136" y="19905"/>
                          </a:lnTo>
                          <a:lnTo>
                            <a:pt x="10136" y="19682"/>
                          </a:lnTo>
                          <a:lnTo>
                            <a:pt x="10113" y="19440"/>
                          </a:lnTo>
                          <a:lnTo>
                            <a:pt x="10068" y="19142"/>
                          </a:lnTo>
                          <a:lnTo>
                            <a:pt x="10012" y="18900"/>
                          </a:lnTo>
                          <a:lnTo>
                            <a:pt x="9900" y="18620"/>
                          </a:lnTo>
                          <a:lnTo>
                            <a:pt x="9787" y="18285"/>
                          </a:lnTo>
                          <a:lnTo>
                            <a:pt x="9641" y="17968"/>
                          </a:lnTo>
                          <a:lnTo>
                            <a:pt x="9472" y="17652"/>
                          </a:lnTo>
                          <a:lnTo>
                            <a:pt x="9382" y="17466"/>
                          </a:lnTo>
                          <a:lnTo>
                            <a:pt x="9315" y="17298"/>
                          </a:lnTo>
                          <a:lnTo>
                            <a:pt x="9258" y="17112"/>
                          </a:lnTo>
                          <a:lnTo>
                            <a:pt x="9191" y="16926"/>
                          </a:lnTo>
                          <a:lnTo>
                            <a:pt x="9123" y="16535"/>
                          </a:lnTo>
                          <a:lnTo>
                            <a:pt x="9101" y="16144"/>
                          </a:lnTo>
                          <a:lnTo>
                            <a:pt x="9101" y="15753"/>
                          </a:lnTo>
                          <a:lnTo>
                            <a:pt x="9168" y="15362"/>
                          </a:lnTo>
                          <a:lnTo>
                            <a:pt x="9236" y="14971"/>
                          </a:lnTo>
                          <a:lnTo>
                            <a:pt x="9360" y="14580"/>
                          </a:lnTo>
                          <a:lnTo>
                            <a:pt x="9495" y="14244"/>
                          </a:lnTo>
                          <a:lnTo>
                            <a:pt x="9663" y="13891"/>
                          </a:lnTo>
                          <a:lnTo>
                            <a:pt x="9855" y="13611"/>
                          </a:lnTo>
                          <a:lnTo>
                            <a:pt x="10068" y="13351"/>
                          </a:lnTo>
                          <a:lnTo>
                            <a:pt x="10293" y="13146"/>
                          </a:lnTo>
                          <a:lnTo>
                            <a:pt x="10552" y="12997"/>
                          </a:lnTo>
                          <a:lnTo>
                            <a:pt x="10811" y="12885"/>
                          </a:lnTo>
                          <a:lnTo>
                            <a:pt x="11069" y="12866"/>
                          </a:lnTo>
                          <a:lnTo>
                            <a:pt x="11351" y="12885"/>
                          </a:lnTo>
                          <a:lnTo>
                            <a:pt x="11610" y="12997"/>
                          </a:lnTo>
                          <a:lnTo>
                            <a:pt x="11846" y="13183"/>
                          </a:lnTo>
                          <a:lnTo>
                            <a:pt x="12060" y="13388"/>
                          </a:lnTo>
                          <a:lnTo>
                            <a:pt x="12251" y="13648"/>
                          </a:lnTo>
                          <a:lnTo>
                            <a:pt x="12419" y="13928"/>
                          </a:lnTo>
                          <a:lnTo>
                            <a:pt x="12555" y="14244"/>
                          </a:lnTo>
                          <a:lnTo>
                            <a:pt x="12690" y="14617"/>
                          </a:lnTo>
                          <a:lnTo>
                            <a:pt x="12768" y="15008"/>
                          </a:lnTo>
                          <a:lnTo>
                            <a:pt x="12836" y="15399"/>
                          </a:lnTo>
                          <a:lnTo>
                            <a:pt x="12858" y="15753"/>
                          </a:lnTo>
                          <a:lnTo>
                            <a:pt x="12858" y="16144"/>
                          </a:lnTo>
                          <a:lnTo>
                            <a:pt x="12813" y="16535"/>
                          </a:lnTo>
                          <a:lnTo>
                            <a:pt x="12746" y="16888"/>
                          </a:lnTo>
                          <a:lnTo>
                            <a:pt x="12667" y="17224"/>
                          </a:lnTo>
                          <a:lnTo>
                            <a:pt x="12510" y="17503"/>
                          </a:lnTo>
                          <a:lnTo>
                            <a:pt x="12228" y="18043"/>
                          </a:lnTo>
                          <a:lnTo>
                            <a:pt x="11970" y="18546"/>
                          </a:lnTo>
                          <a:lnTo>
                            <a:pt x="11868" y="18751"/>
                          </a:lnTo>
                          <a:lnTo>
                            <a:pt x="11778" y="18974"/>
                          </a:lnTo>
                          <a:lnTo>
                            <a:pt x="11711" y="19179"/>
                          </a:lnTo>
                          <a:lnTo>
                            <a:pt x="11666" y="19365"/>
                          </a:lnTo>
                          <a:lnTo>
                            <a:pt x="11632" y="19570"/>
                          </a:lnTo>
                          <a:lnTo>
                            <a:pt x="11632" y="19756"/>
                          </a:lnTo>
                          <a:lnTo>
                            <a:pt x="11632" y="19942"/>
                          </a:lnTo>
                          <a:lnTo>
                            <a:pt x="11643" y="20110"/>
                          </a:lnTo>
                          <a:lnTo>
                            <a:pt x="11711" y="20296"/>
                          </a:lnTo>
                          <a:lnTo>
                            <a:pt x="11801" y="20464"/>
                          </a:lnTo>
                          <a:lnTo>
                            <a:pt x="11891" y="20650"/>
                          </a:lnTo>
                          <a:lnTo>
                            <a:pt x="12037" y="20836"/>
                          </a:lnTo>
                          <a:lnTo>
                            <a:pt x="12206" y="21004"/>
                          </a:lnTo>
                          <a:lnTo>
                            <a:pt x="12419" y="21190"/>
                          </a:lnTo>
                          <a:lnTo>
                            <a:pt x="12667" y="21320"/>
                          </a:lnTo>
                          <a:lnTo>
                            <a:pt x="12960" y="21432"/>
                          </a:lnTo>
                          <a:lnTo>
                            <a:pt x="13286" y="21544"/>
                          </a:lnTo>
                          <a:lnTo>
                            <a:pt x="13612" y="21655"/>
                          </a:lnTo>
                          <a:lnTo>
                            <a:pt x="13983" y="21693"/>
                          </a:lnTo>
                          <a:lnTo>
                            <a:pt x="14343" y="21730"/>
                          </a:lnTo>
                          <a:lnTo>
                            <a:pt x="14715" y="21730"/>
                          </a:lnTo>
                          <a:lnTo>
                            <a:pt x="15075" y="21730"/>
                          </a:lnTo>
                          <a:lnTo>
                            <a:pt x="15446" y="21655"/>
                          </a:lnTo>
                          <a:lnTo>
                            <a:pt x="15794" y="21581"/>
                          </a:lnTo>
                          <a:lnTo>
                            <a:pt x="16132" y="21432"/>
                          </a:lnTo>
                          <a:lnTo>
                            <a:pt x="16458" y="21302"/>
                          </a:lnTo>
                          <a:lnTo>
                            <a:pt x="16740" y="21078"/>
                          </a:lnTo>
                          <a:lnTo>
                            <a:pt x="16976" y="20836"/>
                          </a:lnTo>
                          <a:lnTo>
                            <a:pt x="17043" y="20650"/>
                          </a:lnTo>
                          <a:lnTo>
                            <a:pt x="17088" y="20426"/>
                          </a:lnTo>
                          <a:lnTo>
                            <a:pt x="17133" y="20222"/>
                          </a:lnTo>
                          <a:lnTo>
                            <a:pt x="17156" y="19980"/>
                          </a:lnTo>
                          <a:lnTo>
                            <a:pt x="17167" y="19477"/>
                          </a:lnTo>
                          <a:lnTo>
                            <a:pt x="17167" y="18974"/>
                          </a:lnTo>
                          <a:lnTo>
                            <a:pt x="17156" y="18397"/>
                          </a:lnTo>
                          <a:lnTo>
                            <a:pt x="17111" y="17820"/>
                          </a:lnTo>
                          <a:lnTo>
                            <a:pt x="17066" y="17261"/>
                          </a:lnTo>
                          <a:lnTo>
                            <a:pt x="16998" y="16646"/>
                          </a:lnTo>
                          <a:lnTo>
                            <a:pt x="16852" y="15511"/>
                          </a:lnTo>
                          <a:lnTo>
                            <a:pt x="16740" y="14393"/>
                          </a:lnTo>
                          <a:lnTo>
                            <a:pt x="16717" y="13928"/>
                          </a:lnTo>
                          <a:lnTo>
                            <a:pt x="16695" y="13462"/>
                          </a:lnTo>
                          <a:lnTo>
                            <a:pt x="16717" y="13071"/>
                          </a:lnTo>
                          <a:lnTo>
                            <a:pt x="16785" y="12755"/>
                          </a:lnTo>
                          <a:lnTo>
                            <a:pt x="16852" y="12419"/>
                          </a:lnTo>
                          <a:lnTo>
                            <a:pt x="16953" y="12140"/>
                          </a:lnTo>
                          <a:lnTo>
                            <a:pt x="17088" y="11898"/>
                          </a:lnTo>
                          <a:lnTo>
                            <a:pt x="17212" y="11675"/>
                          </a:lnTo>
                          <a:lnTo>
                            <a:pt x="17370" y="11470"/>
                          </a:lnTo>
                          <a:lnTo>
                            <a:pt x="17516" y="11284"/>
                          </a:lnTo>
                          <a:lnTo>
                            <a:pt x="17696" y="11135"/>
                          </a:lnTo>
                          <a:lnTo>
                            <a:pt x="17865" y="11042"/>
                          </a:lnTo>
                          <a:lnTo>
                            <a:pt x="18033" y="10930"/>
                          </a:lnTo>
                          <a:lnTo>
                            <a:pt x="18213" y="10893"/>
                          </a:lnTo>
                          <a:lnTo>
                            <a:pt x="18382" y="10893"/>
                          </a:lnTo>
                          <a:lnTo>
                            <a:pt x="18551" y="10967"/>
                          </a:lnTo>
                          <a:lnTo>
                            <a:pt x="18708" y="11042"/>
                          </a:lnTo>
                          <a:lnTo>
                            <a:pt x="18855" y="11172"/>
                          </a:lnTo>
                          <a:lnTo>
                            <a:pt x="19012" y="11358"/>
                          </a:lnTo>
                          <a:lnTo>
                            <a:pt x="19136" y="11600"/>
                          </a:lnTo>
                          <a:lnTo>
                            <a:pt x="19271" y="11861"/>
                          </a:lnTo>
                          <a:lnTo>
                            <a:pt x="19440" y="12028"/>
                          </a:lnTo>
                          <a:lnTo>
                            <a:pt x="19608" y="12177"/>
                          </a:lnTo>
                          <a:lnTo>
                            <a:pt x="19822" y="12289"/>
                          </a:lnTo>
                          <a:lnTo>
                            <a:pt x="20025" y="12289"/>
                          </a:lnTo>
                          <a:lnTo>
                            <a:pt x="20238" y="12289"/>
                          </a:lnTo>
                          <a:lnTo>
                            <a:pt x="20452" y="12215"/>
                          </a:lnTo>
                          <a:lnTo>
                            <a:pt x="20643" y="12103"/>
                          </a:lnTo>
                          <a:lnTo>
                            <a:pt x="20846" y="11973"/>
                          </a:lnTo>
                          <a:lnTo>
                            <a:pt x="21037" y="11786"/>
                          </a:lnTo>
                          <a:lnTo>
                            <a:pt x="21206" y="11563"/>
                          </a:lnTo>
                          <a:lnTo>
                            <a:pt x="21363" y="11321"/>
                          </a:lnTo>
                          <a:lnTo>
                            <a:pt x="21465" y="11079"/>
                          </a:lnTo>
                          <a:lnTo>
                            <a:pt x="21577" y="10744"/>
                          </a:lnTo>
                          <a:lnTo>
                            <a:pt x="21622" y="10427"/>
                          </a:lnTo>
                          <a:lnTo>
                            <a:pt x="21645" y="10111"/>
                          </a:lnTo>
                          <a:lnTo>
                            <a:pt x="21622" y="9608"/>
                          </a:lnTo>
                          <a:lnTo>
                            <a:pt x="21577" y="9142"/>
                          </a:lnTo>
                          <a:lnTo>
                            <a:pt x="21465" y="8751"/>
                          </a:lnTo>
                          <a:lnTo>
                            <a:pt x="21363" y="8397"/>
                          </a:lnTo>
                          <a:lnTo>
                            <a:pt x="21206" y="8062"/>
                          </a:lnTo>
                          <a:lnTo>
                            <a:pt x="21037" y="7820"/>
                          </a:lnTo>
                          <a:lnTo>
                            <a:pt x="20846" y="7597"/>
                          </a:lnTo>
                          <a:lnTo>
                            <a:pt x="20643" y="7429"/>
                          </a:lnTo>
                          <a:lnTo>
                            <a:pt x="20452" y="7317"/>
                          </a:lnTo>
                          <a:lnTo>
                            <a:pt x="20238" y="7206"/>
                          </a:lnTo>
                          <a:lnTo>
                            <a:pt x="20025" y="7168"/>
                          </a:lnTo>
                          <a:lnTo>
                            <a:pt x="19822" y="7206"/>
                          </a:lnTo>
                          <a:lnTo>
                            <a:pt x="19608" y="7243"/>
                          </a:lnTo>
                          <a:lnTo>
                            <a:pt x="19440" y="7355"/>
                          </a:lnTo>
                          <a:lnTo>
                            <a:pt x="19271" y="7504"/>
                          </a:lnTo>
                          <a:lnTo>
                            <a:pt x="19136" y="7708"/>
                          </a:lnTo>
                          <a:lnTo>
                            <a:pt x="19012" y="7895"/>
                          </a:lnTo>
                          <a:lnTo>
                            <a:pt x="18832" y="8025"/>
                          </a:lnTo>
                          <a:lnTo>
                            <a:pt x="18663" y="8174"/>
                          </a:lnTo>
                          <a:lnTo>
                            <a:pt x="18472" y="8248"/>
                          </a:lnTo>
                          <a:lnTo>
                            <a:pt x="18270" y="8286"/>
                          </a:lnTo>
                          <a:lnTo>
                            <a:pt x="18078" y="8323"/>
                          </a:lnTo>
                          <a:lnTo>
                            <a:pt x="17887" y="8323"/>
                          </a:lnTo>
                          <a:lnTo>
                            <a:pt x="17696" y="8248"/>
                          </a:lnTo>
                          <a:lnTo>
                            <a:pt x="17493" y="8174"/>
                          </a:lnTo>
                          <a:lnTo>
                            <a:pt x="17302" y="8062"/>
                          </a:lnTo>
                          <a:lnTo>
                            <a:pt x="17133" y="7969"/>
                          </a:lnTo>
                          <a:lnTo>
                            <a:pt x="16976" y="7783"/>
                          </a:lnTo>
                          <a:lnTo>
                            <a:pt x="16852" y="7597"/>
                          </a:lnTo>
                          <a:lnTo>
                            <a:pt x="16740" y="7429"/>
                          </a:lnTo>
                          <a:lnTo>
                            <a:pt x="16672" y="7168"/>
                          </a:lnTo>
                          <a:lnTo>
                            <a:pt x="16638" y="6926"/>
                          </a:lnTo>
                          <a:lnTo>
                            <a:pt x="16616" y="6498"/>
                          </a:lnTo>
                          <a:lnTo>
                            <a:pt x="16616" y="5772"/>
                          </a:lnTo>
                          <a:lnTo>
                            <a:pt x="16650" y="4915"/>
                          </a:lnTo>
                          <a:lnTo>
                            <a:pt x="16695" y="3928"/>
                          </a:lnTo>
                          <a:lnTo>
                            <a:pt x="16762" y="2960"/>
                          </a:lnTo>
                          <a:lnTo>
                            <a:pt x="16830" y="1992"/>
                          </a:lnTo>
                          <a:lnTo>
                            <a:pt x="16908" y="1173"/>
                          </a:lnTo>
                          <a:lnTo>
                            <a:pt x="16976" y="521"/>
                          </a:lnTo>
                          <a:lnTo>
                            <a:pt x="16953" y="521"/>
                          </a:lnTo>
                          <a:lnTo>
                            <a:pt x="16931" y="521"/>
                          </a:lnTo>
                          <a:lnTo>
                            <a:pt x="16267" y="484"/>
                          </a:lnTo>
                          <a:lnTo>
                            <a:pt x="15637" y="428"/>
                          </a:lnTo>
                          <a:lnTo>
                            <a:pt x="15063" y="353"/>
                          </a:lnTo>
                          <a:lnTo>
                            <a:pt x="14523" y="279"/>
                          </a:lnTo>
                          <a:lnTo>
                            <a:pt x="14040" y="167"/>
                          </a:lnTo>
                          <a:lnTo>
                            <a:pt x="13635" y="93"/>
                          </a:lnTo>
                          <a:lnTo>
                            <a:pt x="13331" y="18"/>
                          </a:lnTo>
                          <a:lnTo>
                            <a:pt x="13117" y="18"/>
                          </a:lnTo>
                          <a:lnTo>
                            <a:pt x="12982" y="18"/>
                          </a:lnTo>
                          <a:lnTo>
                            <a:pt x="12858" y="130"/>
                          </a:lnTo>
                          <a:lnTo>
                            <a:pt x="12723" y="279"/>
                          </a:lnTo>
                          <a:lnTo>
                            <a:pt x="12622" y="446"/>
                          </a:lnTo>
                          <a:lnTo>
                            <a:pt x="12510" y="670"/>
                          </a:lnTo>
                          <a:lnTo>
                            <a:pt x="12419" y="912"/>
                          </a:lnTo>
                          <a:lnTo>
                            <a:pt x="12363" y="1210"/>
                          </a:lnTo>
                          <a:lnTo>
                            <a:pt x="12318" y="1526"/>
                          </a:lnTo>
                          <a:lnTo>
                            <a:pt x="12273" y="1843"/>
                          </a:lnTo>
                          <a:lnTo>
                            <a:pt x="12251" y="2215"/>
                          </a:lnTo>
                          <a:lnTo>
                            <a:pt x="12273" y="2532"/>
                          </a:lnTo>
                          <a:lnTo>
                            <a:pt x="12318" y="2886"/>
                          </a:lnTo>
                          <a:lnTo>
                            <a:pt x="12386" y="3240"/>
                          </a:lnTo>
                          <a:lnTo>
                            <a:pt x="12464" y="3556"/>
                          </a:lnTo>
                          <a:lnTo>
                            <a:pt x="12577" y="3891"/>
                          </a:lnTo>
                          <a:lnTo>
                            <a:pt x="12746" y="4171"/>
                          </a:lnTo>
                          <a:lnTo>
                            <a:pt x="12926" y="4487"/>
                          </a:lnTo>
                          <a:lnTo>
                            <a:pt x="13050" y="4860"/>
                          </a:lnTo>
                          <a:lnTo>
                            <a:pt x="13162" y="5251"/>
                          </a:lnTo>
                          <a:lnTo>
                            <a:pt x="13218" y="5604"/>
                          </a:lnTo>
                          <a:lnTo>
                            <a:pt x="13263" y="5995"/>
                          </a:lnTo>
                          <a:lnTo>
                            <a:pt x="13241" y="6386"/>
                          </a:lnTo>
                          <a:lnTo>
                            <a:pt x="13218" y="6740"/>
                          </a:lnTo>
                          <a:lnTo>
                            <a:pt x="13139" y="7094"/>
                          </a:lnTo>
                          <a:lnTo>
                            <a:pt x="13050" y="7429"/>
                          </a:lnTo>
                          <a:lnTo>
                            <a:pt x="12903" y="7746"/>
                          </a:lnTo>
                          <a:lnTo>
                            <a:pt x="12723" y="8025"/>
                          </a:lnTo>
                          <a:lnTo>
                            <a:pt x="12532" y="8286"/>
                          </a:lnTo>
                          <a:lnTo>
                            <a:pt x="12318" y="8491"/>
                          </a:lnTo>
                          <a:lnTo>
                            <a:pt x="12060" y="8677"/>
                          </a:lnTo>
                          <a:lnTo>
                            <a:pt x="11756" y="8788"/>
                          </a:lnTo>
                          <a:lnTo>
                            <a:pt x="11452" y="8826"/>
                          </a:lnTo>
                          <a:lnTo>
                            <a:pt x="11283" y="8826"/>
                          </a:lnTo>
                          <a:lnTo>
                            <a:pt x="11126" y="8826"/>
                          </a:lnTo>
                          <a:lnTo>
                            <a:pt x="11002" y="8788"/>
                          </a:lnTo>
                          <a:lnTo>
                            <a:pt x="10845" y="8714"/>
                          </a:lnTo>
                          <a:lnTo>
                            <a:pt x="10721" y="8640"/>
                          </a:lnTo>
                          <a:lnTo>
                            <a:pt x="10608" y="8565"/>
                          </a:lnTo>
                          <a:lnTo>
                            <a:pt x="10485" y="8453"/>
                          </a:lnTo>
                          <a:lnTo>
                            <a:pt x="10372" y="8323"/>
                          </a:lnTo>
                          <a:lnTo>
                            <a:pt x="10181" y="8062"/>
                          </a:lnTo>
                          <a:lnTo>
                            <a:pt x="10035" y="7746"/>
                          </a:lnTo>
                          <a:lnTo>
                            <a:pt x="9900" y="7392"/>
                          </a:lnTo>
                          <a:lnTo>
                            <a:pt x="9787" y="7001"/>
                          </a:lnTo>
                          <a:lnTo>
                            <a:pt x="9731" y="6610"/>
                          </a:lnTo>
                          <a:lnTo>
                            <a:pt x="9686" y="6219"/>
                          </a:lnTo>
                          <a:lnTo>
                            <a:pt x="9663" y="5772"/>
                          </a:lnTo>
                          <a:lnTo>
                            <a:pt x="9686" y="5381"/>
                          </a:lnTo>
                          <a:lnTo>
                            <a:pt x="9753" y="4990"/>
                          </a:lnTo>
                          <a:lnTo>
                            <a:pt x="9832" y="4636"/>
                          </a:lnTo>
                          <a:lnTo>
                            <a:pt x="9945" y="4320"/>
                          </a:lnTo>
                          <a:lnTo>
                            <a:pt x="10068" y="4022"/>
                          </a:lnTo>
                          <a:lnTo>
                            <a:pt x="10203" y="3817"/>
                          </a:lnTo>
                          <a:lnTo>
                            <a:pt x="10316" y="3593"/>
                          </a:lnTo>
                          <a:lnTo>
                            <a:pt x="10395" y="3351"/>
                          </a:lnTo>
                          <a:lnTo>
                            <a:pt x="10462" y="3109"/>
                          </a:lnTo>
                          <a:lnTo>
                            <a:pt x="10507" y="2848"/>
                          </a:lnTo>
                          <a:lnTo>
                            <a:pt x="10530" y="2606"/>
                          </a:lnTo>
                          <a:lnTo>
                            <a:pt x="10507" y="2346"/>
                          </a:lnTo>
                          <a:lnTo>
                            <a:pt x="10462" y="2141"/>
                          </a:lnTo>
                          <a:lnTo>
                            <a:pt x="10395" y="1880"/>
                          </a:lnTo>
                          <a:lnTo>
                            <a:pt x="10293" y="1638"/>
                          </a:lnTo>
                          <a:lnTo>
                            <a:pt x="10158" y="1415"/>
                          </a:lnTo>
                          <a:lnTo>
                            <a:pt x="9967" y="1210"/>
                          </a:lnTo>
                          <a:lnTo>
                            <a:pt x="9753" y="986"/>
                          </a:lnTo>
                          <a:lnTo>
                            <a:pt x="9495" y="819"/>
                          </a:lnTo>
                          <a:lnTo>
                            <a:pt x="9191" y="670"/>
                          </a:lnTo>
                          <a:lnTo>
                            <a:pt x="8842" y="521"/>
                          </a:lnTo>
                          <a:lnTo>
                            <a:pt x="8471" y="446"/>
                          </a:lnTo>
                          <a:lnTo>
                            <a:pt x="7998" y="428"/>
                          </a:lnTo>
                          <a:lnTo>
                            <a:pt x="7413" y="428"/>
                          </a:lnTo>
                          <a:lnTo>
                            <a:pt x="6817" y="446"/>
                          </a:lnTo>
                          <a:lnTo>
                            <a:pt x="6187" y="521"/>
                          </a:lnTo>
                          <a:lnTo>
                            <a:pt x="5602" y="633"/>
                          </a:lnTo>
                          <a:lnTo>
                            <a:pt x="5107" y="744"/>
                          </a:lnTo>
                          <a:lnTo>
                            <a:pt x="4725" y="856"/>
                          </a:lnTo>
                          <a:lnTo>
                            <a:pt x="4848" y="1564"/>
                          </a:lnTo>
                          <a:lnTo>
                            <a:pt x="5028" y="2495"/>
                          </a:lnTo>
                          <a:lnTo>
                            <a:pt x="5175" y="3556"/>
                          </a:lnTo>
                          <a:lnTo>
                            <a:pt x="5298" y="4673"/>
                          </a:lnTo>
                          <a:lnTo>
                            <a:pt x="5343" y="5213"/>
                          </a:lnTo>
                          <a:lnTo>
                            <a:pt x="5388" y="5753"/>
                          </a:lnTo>
                          <a:lnTo>
                            <a:pt x="5411" y="6275"/>
                          </a:lnTo>
                          <a:lnTo>
                            <a:pt x="5411" y="6740"/>
                          </a:lnTo>
                          <a:lnTo>
                            <a:pt x="5366" y="7168"/>
                          </a:lnTo>
                          <a:lnTo>
                            <a:pt x="5321" y="7541"/>
                          </a:lnTo>
                          <a:lnTo>
                            <a:pt x="5287" y="7708"/>
                          </a:lnTo>
                          <a:lnTo>
                            <a:pt x="5242" y="7857"/>
                          </a:lnTo>
                          <a:lnTo>
                            <a:pt x="5197" y="7969"/>
                          </a:lnTo>
                          <a:lnTo>
                            <a:pt x="5130" y="8062"/>
                          </a:lnTo>
                          <a:lnTo>
                            <a:pt x="5006" y="8248"/>
                          </a:lnTo>
                          <a:lnTo>
                            <a:pt x="4848" y="8397"/>
                          </a:lnTo>
                          <a:lnTo>
                            <a:pt x="4725" y="8528"/>
                          </a:lnTo>
                          <a:lnTo>
                            <a:pt x="4567" y="8640"/>
                          </a:lnTo>
                          <a:lnTo>
                            <a:pt x="4421" y="8714"/>
                          </a:lnTo>
                          <a:lnTo>
                            <a:pt x="4263" y="8751"/>
                          </a:lnTo>
                          <a:lnTo>
                            <a:pt x="4095" y="8788"/>
                          </a:lnTo>
                          <a:lnTo>
                            <a:pt x="3948" y="8788"/>
                          </a:lnTo>
                          <a:lnTo>
                            <a:pt x="3791" y="8751"/>
                          </a:lnTo>
                          <a:lnTo>
                            <a:pt x="3667" y="8714"/>
                          </a:lnTo>
                          <a:lnTo>
                            <a:pt x="3510" y="8677"/>
                          </a:lnTo>
                          <a:lnTo>
                            <a:pt x="3386" y="8602"/>
                          </a:lnTo>
                          <a:lnTo>
                            <a:pt x="3251" y="8491"/>
                          </a:lnTo>
                          <a:lnTo>
                            <a:pt x="3127" y="8360"/>
                          </a:lnTo>
                          <a:lnTo>
                            <a:pt x="3015" y="8248"/>
                          </a:lnTo>
                          <a:lnTo>
                            <a:pt x="2925" y="8062"/>
                          </a:lnTo>
                          <a:lnTo>
                            <a:pt x="2778" y="7857"/>
                          </a:lnTo>
                          <a:lnTo>
                            <a:pt x="2610" y="7671"/>
                          </a:lnTo>
                          <a:lnTo>
                            <a:pt x="2407" y="7541"/>
                          </a:lnTo>
                          <a:lnTo>
                            <a:pt x="2171" y="7466"/>
                          </a:lnTo>
                          <a:lnTo>
                            <a:pt x="1957" y="7429"/>
                          </a:lnTo>
                          <a:lnTo>
                            <a:pt x="1698" y="7429"/>
                          </a:lnTo>
                          <a:lnTo>
                            <a:pt x="1462" y="7466"/>
                          </a:lnTo>
                          <a:lnTo>
                            <a:pt x="1226" y="7559"/>
                          </a:lnTo>
                          <a:lnTo>
                            <a:pt x="989" y="7708"/>
                          </a:lnTo>
                          <a:lnTo>
                            <a:pt x="776" y="7932"/>
                          </a:lnTo>
                          <a:lnTo>
                            <a:pt x="551" y="8211"/>
                          </a:lnTo>
                          <a:lnTo>
                            <a:pt x="382" y="8528"/>
                          </a:lnTo>
                          <a:lnTo>
                            <a:pt x="315" y="8714"/>
                          </a:lnTo>
                          <a:lnTo>
                            <a:pt x="236" y="8919"/>
                          </a:lnTo>
                          <a:lnTo>
                            <a:pt x="191" y="9142"/>
                          </a:lnTo>
                          <a:lnTo>
                            <a:pt x="123" y="9347"/>
                          </a:lnTo>
                          <a:lnTo>
                            <a:pt x="78" y="9608"/>
                          </a:lnTo>
                          <a:lnTo>
                            <a:pt x="56" y="9887"/>
                          </a:lnTo>
                          <a:lnTo>
                            <a:pt x="33" y="10185"/>
                          </a:lnTo>
                          <a:lnTo>
                            <a:pt x="33" y="10464"/>
                          </a:lnTo>
                          <a:lnTo>
                            <a:pt x="33" y="10706"/>
                          </a:lnTo>
                          <a:lnTo>
                            <a:pt x="56" y="10967"/>
                          </a:lnTo>
                          <a:lnTo>
                            <a:pt x="78" y="11172"/>
                          </a:lnTo>
                          <a:lnTo>
                            <a:pt x="123" y="11395"/>
                          </a:lnTo>
                          <a:lnTo>
                            <a:pt x="168" y="11600"/>
                          </a:lnTo>
                          <a:lnTo>
                            <a:pt x="236" y="11786"/>
                          </a:lnTo>
                          <a:lnTo>
                            <a:pt x="292" y="11973"/>
                          </a:lnTo>
                          <a:lnTo>
                            <a:pt x="382" y="12140"/>
                          </a:lnTo>
                          <a:lnTo>
                            <a:pt x="540" y="12419"/>
                          </a:lnTo>
                          <a:lnTo>
                            <a:pt x="731" y="12680"/>
                          </a:lnTo>
                          <a:lnTo>
                            <a:pt x="944" y="12866"/>
                          </a:lnTo>
                          <a:lnTo>
                            <a:pt x="1158" y="12997"/>
                          </a:lnTo>
                          <a:lnTo>
                            <a:pt x="1395" y="13108"/>
                          </a:lnTo>
                          <a:lnTo>
                            <a:pt x="1608" y="13183"/>
                          </a:lnTo>
                          <a:lnTo>
                            <a:pt x="1856" y="13183"/>
                          </a:lnTo>
                          <a:lnTo>
                            <a:pt x="2070" y="13146"/>
                          </a:lnTo>
                          <a:lnTo>
                            <a:pt x="2261" y="13071"/>
                          </a:lnTo>
                          <a:lnTo>
                            <a:pt x="2430" y="12960"/>
                          </a:lnTo>
                          <a:lnTo>
                            <a:pt x="2587" y="12792"/>
                          </a:lnTo>
                          <a:lnTo>
                            <a:pt x="2688" y="12606"/>
                          </a:lnTo>
                          <a:lnTo>
                            <a:pt x="2801" y="12419"/>
                          </a:lnTo>
                          <a:lnTo>
                            <a:pt x="2925" y="12289"/>
                          </a:lnTo>
                          <a:lnTo>
                            <a:pt x="3082" y="12177"/>
                          </a:lnTo>
                          <a:lnTo>
                            <a:pt x="3228" y="12103"/>
                          </a:lnTo>
                          <a:lnTo>
                            <a:pt x="3408" y="12103"/>
                          </a:lnTo>
                          <a:lnTo>
                            <a:pt x="3577" y="12103"/>
                          </a:lnTo>
                          <a:lnTo>
                            <a:pt x="3723" y="12177"/>
                          </a:lnTo>
                          <a:lnTo>
                            <a:pt x="3903" y="12252"/>
                          </a:lnTo>
                          <a:lnTo>
                            <a:pt x="4072" y="12364"/>
                          </a:lnTo>
                          <a:lnTo>
                            <a:pt x="4230" y="12494"/>
                          </a:lnTo>
                          <a:lnTo>
                            <a:pt x="4353" y="12643"/>
                          </a:lnTo>
                          <a:lnTo>
                            <a:pt x="4488" y="12829"/>
                          </a:lnTo>
                          <a:lnTo>
                            <a:pt x="4567" y="13034"/>
                          </a:lnTo>
                          <a:lnTo>
                            <a:pt x="4657" y="13257"/>
                          </a:lnTo>
                          <a:lnTo>
                            <a:pt x="4702" y="13462"/>
                          </a:lnTo>
                          <a:lnTo>
                            <a:pt x="4725" y="13686"/>
                          </a:lnTo>
                          <a:lnTo>
                            <a:pt x="4702" y="14282"/>
                          </a:lnTo>
                          <a:lnTo>
                            <a:pt x="4657" y="15045"/>
                          </a:lnTo>
                          <a:lnTo>
                            <a:pt x="4612" y="15976"/>
                          </a:lnTo>
                          <a:lnTo>
                            <a:pt x="4590" y="16926"/>
                          </a:lnTo>
                          <a:lnTo>
                            <a:pt x="4567" y="17968"/>
                          </a:lnTo>
                          <a:lnTo>
                            <a:pt x="4567" y="19011"/>
                          </a:lnTo>
                          <a:lnTo>
                            <a:pt x="4590" y="19514"/>
                          </a:lnTo>
                          <a:lnTo>
                            <a:pt x="4612" y="19980"/>
                          </a:lnTo>
                          <a:lnTo>
                            <a:pt x="4657" y="20426"/>
                          </a:lnTo>
                          <a:lnTo>
                            <a:pt x="4725" y="20836"/>
                          </a:lnTo>
                          <a:lnTo>
                            <a:pt x="4848" y="20929"/>
                          </a:lnTo>
                          <a:lnTo>
                            <a:pt x="5040" y="21004"/>
                          </a:lnTo>
                          <a:lnTo>
                            <a:pt x="5265" y="21078"/>
                          </a:lnTo>
                          <a:lnTo>
                            <a:pt x="5478" y="21115"/>
                          </a:lnTo>
                          <a:lnTo>
                            <a:pt x="6041" y="21115"/>
                          </a:lnTo>
                          <a:lnTo>
                            <a:pt x="6637" y="21078"/>
                          </a:lnTo>
                          <a:lnTo>
                            <a:pt x="7312" y="21004"/>
                          </a:lnTo>
                          <a:lnTo>
                            <a:pt x="7998" y="20929"/>
                          </a:lnTo>
                          <a:lnTo>
                            <a:pt x="8696" y="20855"/>
                          </a:lnTo>
                          <a:lnTo>
                            <a:pt x="9360" y="20836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79" name="Puzzle3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061" y="480"/>
                      <a:ext cx="1332" cy="19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270 w 21600"/>
                        <a:gd name="T25" fmla="*/ 7714 h 21600"/>
                        <a:gd name="T26" fmla="*/ 19151 w 21600"/>
                        <a:gd name="T27" fmla="*/ 20239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6625" y="20892"/>
                          </a:moveTo>
                          <a:lnTo>
                            <a:pt x="7105" y="21023"/>
                          </a:lnTo>
                          <a:lnTo>
                            <a:pt x="7513" y="21088"/>
                          </a:lnTo>
                          <a:lnTo>
                            <a:pt x="7922" y="21115"/>
                          </a:lnTo>
                          <a:lnTo>
                            <a:pt x="8242" y="21115"/>
                          </a:lnTo>
                          <a:lnTo>
                            <a:pt x="8544" y="21062"/>
                          </a:lnTo>
                          <a:lnTo>
                            <a:pt x="8810" y="20997"/>
                          </a:lnTo>
                          <a:lnTo>
                            <a:pt x="9023" y="20892"/>
                          </a:lnTo>
                          <a:lnTo>
                            <a:pt x="9148" y="20761"/>
                          </a:lnTo>
                          <a:lnTo>
                            <a:pt x="9290" y="20616"/>
                          </a:lnTo>
                          <a:lnTo>
                            <a:pt x="9361" y="20459"/>
                          </a:lnTo>
                          <a:lnTo>
                            <a:pt x="9396" y="20289"/>
                          </a:lnTo>
                          <a:lnTo>
                            <a:pt x="9396" y="20092"/>
                          </a:lnTo>
                          <a:lnTo>
                            <a:pt x="9325" y="19909"/>
                          </a:lnTo>
                          <a:lnTo>
                            <a:pt x="9219" y="19738"/>
                          </a:lnTo>
                          <a:lnTo>
                            <a:pt x="9094" y="19555"/>
                          </a:lnTo>
                          <a:lnTo>
                            <a:pt x="8917" y="19384"/>
                          </a:lnTo>
                          <a:lnTo>
                            <a:pt x="8650" y="19162"/>
                          </a:lnTo>
                          <a:lnTo>
                            <a:pt x="8437" y="18900"/>
                          </a:lnTo>
                          <a:lnTo>
                            <a:pt x="8277" y="18624"/>
                          </a:lnTo>
                          <a:lnTo>
                            <a:pt x="8135" y="18349"/>
                          </a:lnTo>
                          <a:lnTo>
                            <a:pt x="8028" y="18048"/>
                          </a:lnTo>
                          <a:lnTo>
                            <a:pt x="7993" y="17746"/>
                          </a:lnTo>
                          <a:lnTo>
                            <a:pt x="7993" y="17471"/>
                          </a:lnTo>
                          <a:lnTo>
                            <a:pt x="8028" y="17169"/>
                          </a:lnTo>
                          <a:lnTo>
                            <a:pt x="8135" y="16920"/>
                          </a:lnTo>
                          <a:lnTo>
                            <a:pt x="8277" y="16671"/>
                          </a:lnTo>
                          <a:lnTo>
                            <a:pt x="8366" y="16540"/>
                          </a:lnTo>
                          <a:lnTo>
                            <a:pt x="8473" y="16409"/>
                          </a:lnTo>
                          <a:lnTo>
                            <a:pt x="8615" y="16317"/>
                          </a:lnTo>
                          <a:lnTo>
                            <a:pt x="8739" y="16213"/>
                          </a:lnTo>
                          <a:lnTo>
                            <a:pt x="8881" y="16134"/>
                          </a:lnTo>
                          <a:lnTo>
                            <a:pt x="9059" y="16055"/>
                          </a:lnTo>
                          <a:lnTo>
                            <a:pt x="9254" y="15990"/>
                          </a:lnTo>
                          <a:lnTo>
                            <a:pt x="9432" y="15911"/>
                          </a:lnTo>
                          <a:lnTo>
                            <a:pt x="9663" y="15885"/>
                          </a:lnTo>
                          <a:lnTo>
                            <a:pt x="9876" y="15833"/>
                          </a:lnTo>
                          <a:lnTo>
                            <a:pt x="10142" y="15806"/>
                          </a:lnTo>
                          <a:lnTo>
                            <a:pt x="10391" y="15806"/>
                          </a:lnTo>
                          <a:lnTo>
                            <a:pt x="10728" y="15806"/>
                          </a:lnTo>
                          <a:lnTo>
                            <a:pt x="10995" y="15806"/>
                          </a:lnTo>
                          <a:lnTo>
                            <a:pt x="11279" y="15833"/>
                          </a:lnTo>
                          <a:lnTo>
                            <a:pt x="11546" y="15885"/>
                          </a:lnTo>
                          <a:lnTo>
                            <a:pt x="11776" y="15937"/>
                          </a:lnTo>
                          <a:lnTo>
                            <a:pt x="12025" y="15990"/>
                          </a:lnTo>
                          <a:lnTo>
                            <a:pt x="12221" y="16055"/>
                          </a:lnTo>
                          <a:lnTo>
                            <a:pt x="12434" y="16134"/>
                          </a:lnTo>
                          <a:lnTo>
                            <a:pt x="12611" y="16213"/>
                          </a:lnTo>
                          <a:lnTo>
                            <a:pt x="12771" y="16317"/>
                          </a:lnTo>
                          <a:lnTo>
                            <a:pt x="12913" y="16409"/>
                          </a:lnTo>
                          <a:lnTo>
                            <a:pt x="13038" y="16514"/>
                          </a:lnTo>
                          <a:lnTo>
                            <a:pt x="13251" y="16737"/>
                          </a:lnTo>
                          <a:lnTo>
                            <a:pt x="13428" y="16986"/>
                          </a:lnTo>
                          <a:lnTo>
                            <a:pt x="13517" y="17248"/>
                          </a:lnTo>
                          <a:lnTo>
                            <a:pt x="13588" y="17523"/>
                          </a:lnTo>
                          <a:lnTo>
                            <a:pt x="13588" y="17799"/>
                          </a:lnTo>
                          <a:lnTo>
                            <a:pt x="13517" y="18074"/>
                          </a:lnTo>
                          <a:lnTo>
                            <a:pt x="13428" y="18323"/>
                          </a:lnTo>
                          <a:lnTo>
                            <a:pt x="13286" y="18572"/>
                          </a:lnTo>
                          <a:lnTo>
                            <a:pt x="13109" y="18808"/>
                          </a:lnTo>
                          <a:lnTo>
                            <a:pt x="12878" y="19031"/>
                          </a:lnTo>
                          <a:lnTo>
                            <a:pt x="12434" y="19411"/>
                          </a:lnTo>
                          <a:lnTo>
                            <a:pt x="12132" y="19738"/>
                          </a:lnTo>
                          <a:lnTo>
                            <a:pt x="12025" y="19856"/>
                          </a:lnTo>
                          <a:lnTo>
                            <a:pt x="11919" y="20014"/>
                          </a:lnTo>
                          <a:lnTo>
                            <a:pt x="11883" y="20132"/>
                          </a:lnTo>
                          <a:lnTo>
                            <a:pt x="11883" y="20263"/>
                          </a:lnTo>
                          <a:lnTo>
                            <a:pt x="11883" y="20394"/>
                          </a:lnTo>
                          <a:lnTo>
                            <a:pt x="11954" y="20485"/>
                          </a:lnTo>
                          <a:lnTo>
                            <a:pt x="12061" y="20590"/>
                          </a:lnTo>
                          <a:lnTo>
                            <a:pt x="12185" y="20695"/>
                          </a:lnTo>
                          <a:lnTo>
                            <a:pt x="12327" y="20787"/>
                          </a:lnTo>
                          <a:lnTo>
                            <a:pt x="12540" y="20892"/>
                          </a:lnTo>
                          <a:lnTo>
                            <a:pt x="12771" y="20997"/>
                          </a:lnTo>
                          <a:lnTo>
                            <a:pt x="13073" y="21088"/>
                          </a:lnTo>
                          <a:lnTo>
                            <a:pt x="13428" y="21193"/>
                          </a:lnTo>
                          <a:lnTo>
                            <a:pt x="13873" y="21298"/>
                          </a:lnTo>
                          <a:lnTo>
                            <a:pt x="14317" y="21390"/>
                          </a:lnTo>
                          <a:lnTo>
                            <a:pt x="14778" y="21468"/>
                          </a:lnTo>
                          <a:lnTo>
                            <a:pt x="15294" y="21547"/>
                          </a:lnTo>
                          <a:lnTo>
                            <a:pt x="15809" y="21600"/>
                          </a:lnTo>
                          <a:lnTo>
                            <a:pt x="16359" y="21652"/>
                          </a:lnTo>
                          <a:lnTo>
                            <a:pt x="16875" y="21678"/>
                          </a:lnTo>
                          <a:lnTo>
                            <a:pt x="17407" y="21678"/>
                          </a:lnTo>
                          <a:lnTo>
                            <a:pt x="17958" y="21678"/>
                          </a:lnTo>
                          <a:lnTo>
                            <a:pt x="18473" y="21652"/>
                          </a:lnTo>
                          <a:lnTo>
                            <a:pt x="18953" y="21573"/>
                          </a:lnTo>
                          <a:lnTo>
                            <a:pt x="19397" y="21495"/>
                          </a:lnTo>
                          <a:lnTo>
                            <a:pt x="19841" y="21390"/>
                          </a:lnTo>
                          <a:lnTo>
                            <a:pt x="20214" y="21272"/>
                          </a:lnTo>
                          <a:lnTo>
                            <a:pt x="20551" y="21088"/>
                          </a:lnTo>
                          <a:lnTo>
                            <a:pt x="20480" y="20787"/>
                          </a:lnTo>
                          <a:lnTo>
                            <a:pt x="20409" y="20485"/>
                          </a:lnTo>
                          <a:lnTo>
                            <a:pt x="20356" y="20158"/>
                          </a:lnTo>
                          <a:lnTo>
                            <a:pt x="20356" y="19804"/>
                          </a:lnTo>
                          <a:lnTo>
                            <a:pt x="20321" y="19083"/>
                          </a:lnTo>
                          <a:lnTo>
                            <a:pt x="20356" y="18349"/>
                          </a:lnTo>
                          <a:lnTo>
                            <a:pt x="20409" y="17641"/>
                          </a:lnTo>
                          <a:lnTo>
                            <a:pt x="20480" y="17012"/>
                          </a:lnTo>
                          <a:lnTo>
                            <a:pt x="20551" y="16488"/>
                          </a:lnTo>
                          <a:lnTo>
                            <a:pt x="20551" y="16055"/>
                          </a:lnTo>
                          <a:lnTo>
                            <a:pt x="20551" y="15911"/>
                          </a:lnTo>
                          <a:lnTo>
                            <a:pt x="20445" y="15754"/>
                          </a:lnTo>
                          <a:lnTo>
                            <a:pt x="20356" y="15610"/>
                          </a:lnTo>
                          <a:lnTo>
                            <a:pt x="20178" y="15452"/>
                          </a:lnTo>
                          <a:lnTo>
                            <a:pt x="20001" y="15334"/>
                          </a:lnTo>
                          <a:lnTo>
                            <a:pt x="19770" y="15230"/>
                          </a:lnTo>
                          <a:lnTo>
                            <a:pt x="19521" y="15125"/>
                          </a:lnTo>
                          <a:lnTo>
                            <a:pt x="19290" y="15059"/>
                          </a:lnTo>
                          <a:lnTo>
                            <a:pt x="19024" y="15007"/>
                          </a:lnTo>
                          <a:lnTo>
                            <a:pt x="18740" y="14954"/>
                          </a:lnTo>
                          <a:lnTo>
                            <a:pt x="18509" y="14954"/>
                          </a:lnTo>
                          <a:lnTo>
                            <a:pt x="18225" y="14954"/>
                          </a:lnTo>
                          <a:lnTo>
                            <a:pt x="17994" y="15007"/>
                          </a:lnTo>
                          <a:lnTo>
                            <a:pt x="17763" y="15085"/>
                          </a:lnTo>
                          <a:lnTo>
                            <a:pt x="17550" y="15177"/>
                          </a:lnTo>
                          <a:lnTo>
                            <a:pt x="17372" y="15308"/>
                          </a:lnTo>
                          <a:lnTo>
                            <a:pt x="17176" y="15426"/>
                          </a:lnTo>
                          <a:lnTo>
                            <a:pt x="16928" y="15557"/>
                          </a:lnTo>
                          <a:lnTo>
                            <a:pt x="16661" y="15636"/>
                          </a:lnTo>
                          <a:lnTo>
                            <a:pt x="16359" y="15688"/>
                          </a:lnTo>
                          <a:lnTo>
                            <a:pt x="16022" y="15715"/>
                          </a:lnTo>
                          <a:lnTo>
                            <a:pt x="15667" y="15688"/>
                          </a:lnTo>
                          <a:lnTo>
                            <a:pt x="15294" y="15662"/>
                          </a:lnTo>
                          <a:lnTo>
                            <a:pt x="14956" y="15583"/>
                          </a:lnTo>
                          <a:lnTo>
                            <a:pt x="14619" y="15479"/>
                          </a:lnTo>
                          <a:lnTo>
                            <a:pt x="14281" y="15334"/>
                          </a:lnTo>
                          <a:lnTo>
                            <a:pt x="13961" y="15177"/>
                          </a:lnTo>
                          <a:lnTo>
                            <a:pt x="13695" y="14981"/>
                          </a:lnTo>
                          <a:lnTo>
                            <a:pt x="13588" y="14850"/>
                          </a:lnTo>
                          <a:lnTo>
                            <a:pt x="13482" y="14732"/>
                          </a:lnTo>
                          <a:lnTo>
                            <a:pt x="13393" y="14600"/>
                          </a:lnTo>
                          <a:lnTo>
                            <a:pt x="13322" y="14456"/>
                          </a:lnTo>
                          <a:lnTo>
                            <a:pt x="13251" y="14299"/>
                          </a:lnTo>
                          <a:lnTo>
                            <a:pt x="13215" y="14155"/>
                          </a:lnTo>
                          <a:lnTo>
                            <a:pt x="13180" y="13971"/>
                          </a:lnTo>
                          <a:lnTo>
                            <a:pt x="13180" y="13801"/>
                          </a:lnTo>
                          <a:lnTo>
                            <a:pt x="13180" y="13591"/>
                          </a:lnTo>
                          <a:lnTo>
                            <a:pt x="13215" y="13395"/>
                          </a:lnTo>
                          <a:lnTo>
                            <a:pt x="13251" y="13198"/>
                          </a:lnTo>
                          <a:lnTo>
                            <a:pt x="13322" y="13015"/>
                          </a:lnTo>
                          <a:lnTo>
                            <a:pt x="13393" y="12870"/>
                          </a:lnTo>
                          <a:lnTo>
                            <a:pt x="13482" y="12713"/>
                          </a:lnTo>
                          <a:lnTo>
                            <a:pt x="13588" y="12569"/>
                          </a:lnTo>
                          <a:lnTo>
                            <a:pt x="13730" y="12438"/>
                          </a:lnTo>
                          <a:lnTo>
                            <a:pt x="13997" y="12215"/>
                          </a:lnTo>
                          <a:lnTo>
                            <a:pt x="14334" y="12005"/>
                          </a:lnTo>
                          <a:lnTo>
                            <a:pt x="14690" y="11861"/>
                          </a:lnTo>
                          <a:lnTo>
                            <a:pt x="15063" y="11756"/>
                          </a:lnTo>
                          <a:lnTo>
                            <a:pt x="15436" y="11678"/>
                          </a:lnTo>
                          <a:lnTo>
                            <a:pt x="15809" y="11638"/>
                          </a:lnTo>
                          <a:lnTo>
                            <a:pt x="16182" y="11638"/>
                          </a:lnTo>
                          <a:lnTo>
                            <a:pt x="16555" y="11678"/>
                          </a:lnTo>
                          <a:lnTo>
                            <a:pt x="16910" y="11730"/>
                          </a:lnTo>
                          <a:lnTo>
                            <a:pt x="17248" y="11835"/>
                          </a:lnTo>
                          <a:lnTo>
                            <a:pt x="17514" y="11966"/>
                          </a:lnTo>
                          <a:lnTo>
                            <a:pt x="17763" y="12110"/>
                          </a:lnTo>
                          <a:lnTo>
                            <a:pt x="17887" y="12215"/>
                          </a:lnTo>
                          <a:lnTo>
                            <a:pt x="18065" y="12307"/>
                          </a:lnTo>
                          <a:lnTo>
                            <a:pt x="18260" y="12412"/>
                          </a:lnTo>
                          <a:lnTo>
                            <a:pt x="18438" y="12464"/>
                          </a:lnTo>
                          <a:lnTo>
                            <a:pt x="18669" y="12543"/>
                          </a:lnTo>
                          <a:lnTo>
                            <a:pt x="18882" y="12569"/>
                          </a:lnTo>
                          <a:lnTo>
                            <a:pt x="19113" y="12595"/>
                          </a:lnTo>
                          <a:lnTo>
                            <a:pt x="19361" y="12608"/>
                          </a:lnTo>
                          <a:lnTo>
                            <a:pt x="19592" y="12608"/>
                          </a:lnTo>
                          <a:lnTo>
                            <a:pt x="19841" y="12595"/>
                          </a:lnTo>
                          <a:lnTo>
                            <a:pt x="20072" y="12543"/>
                          </a:lnTo>
                          <a:lnTo>
                            <a:pt x="20321" y="12490"/>
                          </a:lnTo>
                          <a:lnTo>
                            <a:pt x="20551" y="12438"/>
                          </a:lnTo>
                          <a:lnTo>
                            <a:pt x="20800" y="12333"/>
                          </a:lnTo>
                          <a:lnTo>
                            <a:pt x="20996" y="12241"/>
                          </a:lnTo>
                          <a:lnTo>
                            <a:pt x="21244" y="12110"/>
                          </a:lnTo>
                          <a:lnTo>
                            <a:pt x="21298" y="12032"/>
                          </a:lnTo>
                          <a:lnTo>
                            <a:pt x="21404" y="11966"/>
                          </a:lnTo>
                          <a:lnTo>
                            <a:pt x="21475" y="11861"/>
                          </a:lnTo>
                          <a:lnTo>
                            <a:pt x="21511" y="11730"/>
                          </a:lnTo>
                          <a:lnTo>
                            <a:pt x="21617" y="11481"/>
                          </a:lnTo>
                          <a:lnTo>
                            <a:pt x="21653" y="11180"/>
                          </a:lnTo>
                          <a:lnTo>
                            <a:pt x="21653" y="10826"/>
                          </a:lnTo>
                          <a:lnTo>
                            <a:pt x="21653" y="10472"/>
                          </a:lnTo>
                          <a:lnTo>
                            <a:pt x="21582" y="10092"/>
                          </a:lnTo>
                          <a:lnTo>
                            <a:pt x="21511" y="9725"/>
                          </a:lnTo>
                          <a:lnTo>
                            <a:pt x="21298" y="8912"/>
                          </a:lnTo>
                          <a:lnTo>
                            <a:pt x="21067" y="8191"/>
                          </a:lnTo>
                          <a:lnTo>
                            <a:pt x="20800" y="7536"/>
                          </a:lnTo>
                          <a:lnTo>
                            <a:pt x="20551" y="7025"/>
                          </a:lnTo>
                          <a:lnTo>
                            <a:pt x="20001" y="7103"/>
                          </a:lnTo>
                          <a:lnTo>
                            <a:pt x="19432" y="7156"/>
                          </a:lnTo>
                          <a:lnTo>
                            <a:pt x="18846" y="7208"/>
                          </a:lnTo>
                          <a:lnTo>
                            <a:pt x="18225" y="7208"/>
                          </a:lnTo>
                          <a:lnTo>
                            <a:pt x="17656" y="7208"/>
                          </a:lnTo>
                          <a:lnTo>
                            <a:pt x="17070" y="7182"/>
                          </a:lnTo>
                          <a:lnTo>
                            <a:pt x="16484" y="7156"/>
                          </a:lnTo>
                          <a:lnTo>
                            <a:pt x="15986" y="7103"/>
                          </a:lnTo>
                          <a:lnTo>
                            <a:pt x="14992" y="6999"/>
                          </a:lnTo>
                          <a:lnTo>
                            <a:pt x="14210" y="6907"/>
                          </a:lnTo>
                          <a:lnTo>
                            <a:pt x="13695" y="6828"/>
                          </a:lnTo>
                          <a:lnTo>
                            <a:pt x="13517" y="6802"/>
                          </a:lnTo>
                          <a:lnTo>
                            <a:pt x="13073" y="6645"/>
                          </a:lnTo>
                          <a:lnTo>
                            <a:pt x="12700" y="6474"/>
                          </a:lnTo>
                          <a:lnTo>
                            <a:pt x="12363" y="6304"/>
                          </a:lnTo>
                          <a:lnTo>
                            <a:pt x="12132" y="6094"/>
                          </a:lnTo>
                          <a:lnTo>
                            <a:pt x="11919" y="5871"/>
                          </a:lnTo>
                          <a:lnTo>
                            <a:pt x="11776" y="5649"/>
                          </a:lnTo>
                          <a:lnTo>
                            <a:pt x="11688" y="5413"/>
                          </a:lnTo>
                          <a:lnTo>
                            <a:pt x="11617" y="5190"/>
                          </a:lnTo>
                          <a:lnTo>
                            <a:pt x="11617" y="4941"/>
                          </a:lnTo>
                          <a:lnTo>
                            <a:pt x="11652" y="4718"/>
                          </a:lnTo>
                          <a:lnTo>
                            <a:pt x="11723" y="4482"/>
                          </a:lnTo>
                          <a:lnTo>
                            <a:pt x="11812" y="4285"/>
                          </a:lnTo>
                          <a:lnTo>
                            <a:pt x="11919" y="4089"/>
                          </a:lnTo>
                          <a:lnTo>
                            <a:pt x="12096" y="3905"/>
                          </a:lnTo>
                          <a:lnTo>
                            <a:pt x="12292" y="3735"/>
                          </a:lnTo>
                          <a:lnTo>
                            <a:pt x="12505" y="3604"/>
                          </a:lnTo>
                          <a:lnTo>
                            <a:pt x="12700" y="3460"/>
                          </a:lnTo>
                          <a:lnTo>
                            <a:pt x="12878" y="3250"/>
                          </a:lnTo>
                          <a:lnTo>
                            <a:pt x="13038" y="3027"/>
                          </a:lnTo>
                          <a:lnTo>
                            <a:pt x="13180" y="2752"/>
                          </a:lnTo>
                          <a:lnTo>
                            <a:pt x="13286" y="2477"/>
                          </a:lnTo>
                          <a:lnTo>
                            <a:pt x="13322" y="2175"/>
                          </a:lnTo>
                          <a:lnTo>
                            <a:pt x="13357" y="1874"/>
                          </a:lnTo>
                          <a:lnTo>
                            <a:pt x="13286" y="1572"/>
                          </a:lnTo>
                          <a:lnTo>
                            <a:pt x="13180" y="1271"/>
                          </a:lnTo>
                          <a:lnTo>
                            <a:pt x="13038" y="983"/>
                          </a:lnTo>
                          <a:lnTo>
                            <a:pt x="12949" y="865"/>
                          </a:lnTo>
                          <a:lnTo>
                            <a:pt x="12807" y="733"/>
                          </a:lnTo>
                          <a:lnTo>
                            <a:pt x="12665" y="616"/>
                          </a:lnTo>
                          <a:lnTo>
                            <a:pt x="12505" y="511"/>
                          </a:lnTo>
                          <a:lnTo>
                            <a:pt x="12327" y="406"/>
                          </a:lnTo>
                          <a:lnTo>
                            <a:pt x="12132" y="314"/>
                          </a:lnTo>
                          <a:lnTo>
                            <a:pt x="11883" y="235"/>
                          </a:lnTo>
                          <a:lnTo>
                            <a:pt x="11652" y="183"/>
                          </a:lnTo>
                          <a:lnTo>
                            <a:pt x="11368" y="104"/>
                          </a:lnTo>
                          <a:lnTo>
                            <a:pt x="11101" y="78"/>
                          </a:lnTo>
                          <a:lnTo>
                            <a:pt x="10800" y="52"/>
                          </a:lnTo>
                          <a:lnTo>
                            <a:pt x="10444" y="52"/>
                          </a:lnTo>
                          <a:lnTo>
                            <a:pt x="10142" y="52"/>
                          </a:lnTo>
                          <a:lnTo>
                            <a:pt x="9840" y="78"/>
                          </a:lnTo>
                          <a:lnTo>
                            <a:pt x="9574" y="104"/>
                          </a:lnTo>
                          <a:lnTo>
                            <a:pt x="9325" y="157"/>
                          </a:lnTo>
                          <a:lnTo>
                            <a:pt x="9094" y="209"/>
                          </a:lnTo>
                          <a:lnTo>
                            <a:pt x="8846" y="262"/>
                          </a:lnTo>
                          <a:lnTo>
                            <a:pt x="8650" y="340"/>
                          </a:lnTo>
                          <a:lnTo>
                            <a:pt x="8437" y="432"/>
                          </a:lnTo>
                          <a:lnTo>
                            <a:pt x="8277" y="511"/>
                          </a:lnTo>
                          <a:lnTo>
                            <a:pt x="8100" y="616"/>
                          </a:lnTo>
                          <a:lnTo>
                            <a:pt x="7957" y="707"/>
                          </a:lnTo>
                          <a:lnTo>
                            <a:pt x="7833" y="838"/>
                          </a:lnTo>
                          <a:lnTo>
                            <a:pt x="7620" y="1061"/>
                          </a:lnTo>
                          <a:lnTo>
                            <a:pt x="7442" y="1336"/>
                          </a:lnTo>
                          <a:lnTo>
                            <a:pt x="7353" y="1599"/>
                          </a:lnTo>
                          <a:lnTo>
                            <a:pt x="7318" y="1900"/>
                          </a:lnTo>
                          <a:lnTo>
                            <a:pt x="7318" y="2175"/>
                          </a:lnTo>
                          <a:lnTo>
                            <a:pt x="7353" y="2450"/>
                          </a:lnTo>
                          <a:lnTo>
                            <a:pt x="7442" y="2726"/>
                          </a:lnTo>
                          <a:lnTo>
                            <a:pt x="7620" y="2975"/>
                          </a:lnTo>
                          <a:lnTo>
                            <a:pt x="7833" y="3198"/>
                          </a:lnTo>
                          <a:lnTo>
                            <a:pt x="8064" y="3433"/>
                          </a:lnTo>
                          <a:lnTo>
                            <a:pt x="8295" y="3630"/>
                          </a:lnTo>
                          <a:lnTo>
                            <a:pt x="8508" y="3853"/>
                          </a:lnTo>
                          <a:lnTo>
                            <a:pt x="8686" y="4089"/>
                          </a:lnTo>
                          <a:lnTo>
                            <a:pt x="8775" y="4312"/>
                          </a:lnTo>
                          <a:lnTo>
                            <a:pt x="8846" y="4561"/>
                          </a:lnTo>
                          <a:lnTo>
                            <a:pt x="8846" y="4810"/>
                          </a:lnTo>
                          <a:lnTo>
                            <a:pt x="8810" y="5059"/>
                          </a:lnTo>
                          <a:lnTo>
                            <a:pt x="8721" y="5295"/>
                          </a:lnTo>
                          <a:lnTo>
                            <a:pt x="8579" y="5544"/>
                          </a:lnTo>
                          <a:lnTo>
                            <a:pt x="8366" y="5766"/>
                          </a:lnTo>
                          <a:lnTo>
                            <a:pt x="8135" y="5976"/>
                          </a:lnTo>
                          <a:lnTo>
                            <a:pt x="7833" y="6199"/>
                          </a:lnTo>
                          <a:lnTo>
                            <a:pt x="7478" y="6369"/>
                          </a:lnTo>
                          <a:lnTo>
                            <a:pt x="7069" y="6527"/>
                          </a:lnTo>
                          <a:lnTo>
                            <a:pt x="6590" y="6671"/>
                          </a:lnTo>
                          <a:lnTo>
                            <a:pt x="6092" y="6802"/>
                          </a:lnTo>
                          <a:lnTo>
                            <a:pt x="5684" y="6802"/>
                          </a:lnTo>
                          <a:lnTo>
                            <a:pt x="5133" y="6802"/>
                          </a:lnTo>
                          <a:lnTo>
                            <a:pt x="4547" y="6802"/>
                          </a:lnTo>
                          <a:lnTo>
                            <a:pt x="3872" y="6802"/>
                          </a:lnTo>
                          <a:lnTo>
                            <a:pt x="3144" y="6802"/>
                          </a:lnTo>
                          <a:lnTo>
                            <a:pt x="2362" y="6802"/>
                          </a:lnTo>
                          <a:lnTo>
                            <a:pt x="1545" y="6802"/>
                          </a:lnTo>
                          <a:lnTo>
                            <a:pt x="692" y="6802"/>
                          </a:lnTo>
                          <a:lnTo>
                            <a:pt x="586" y="7234"/>
                          </a:lnTo>
                          <a:lnTo>
                            <a:pt x="461" y="7837"/>
                          </a:lnTo>
                          <a:lnTo>
                            <a:pt x="355" y="8493"/>
                          </a:lnTo>
                          <a:lnTo>
                            <a:pt x="248" y="9187"/>
                          </a:lnTo>
                          <a:lnTo>
                            <a:pt x="142" y="9869"/>
                          </a:lnTo>
                          <a:lnTo>
                            <a:pt x="106" y="10498"/>
                          </a:lnTo>
                          <a:lnTo>
                            <a:pt x="106" y="10983"/>
                          </a:lnTo>
                          <a:lnTo>
                            <a:pt x="106" y="11311"/>
                          </a:lnTo>
                          <a:lnTo>
                            <a:pt x="213" y="11481"/>
                          </a:lnTo>
                          <a:lnTo>
                            <a:pt x="319" y="11651"/>
                          </a:lnTo>
                          <a:lnTo>
                            <a:pt x="497" y="11783"/>
                          </a:lnTo>
                          <a:lnTo>
                            <a:pt x="692" y="11914"/>
                          </a:lnTo>
                          <a:lnTo>
                            <a:pt x="941" y="12032"/>
                          </a:lnTo>
                          <a:lnTo>
                            <a:pt x="1207" y="12110"/>
                          </a:lnTo>
                          <a:lnTo>
                            <a:pt x="1509" y="12189"/>
                          </a:lnTo>
                          <a:lnTo>
                            <a:pt x="1794" y="12241"/>
                          </a:lnTo>
                          <a:lnTo>
                            <a:pt x="2131" y="12267"/>
                          </a:lnTo>
                          <a:lnTo>
                            <a:pt x="2433" y="12281"/>
                          </a:lnTo>
                          <a:lnTo>
                            <a:pt x="2735" y="12267"/>
                          </a:lnTo>
                          <a:lnTo>
                            <a:pt x="3055" y="12241"/>
                          </a:lnTo>
                          <a:lnTo>
                            <a:pt x="3357" y="12189"/>
                          </a:lnTo>
                          <a:lnTo>
                            <a:pt x="3623" y="12084"/>
                          </a:lnTo>
                          <a:lnTo>
                            <a:pt x="3872" y="11979"/>
                          </a:lnTo>
                          <a:lnTo>
                            <a:pt x="4103" y="11861"/>
                          </a:lnTo>
                          <a:lnTo>
                            <a:pt x="4316" y="11704"/>
                          </a:lnTo>
                          <a:lnTo>
                            <a:pt x="4582" y="11612"/>
                          </a:lnTo>
                          <a:lnTo>
                            <a:pt x="4849" y="11533"/>
                          </a:lnTo>
                          <a:lnTo>
                            <a:pt x="5169" y="11507"/>
                          </a:lnTo>
                          <a:lnTo>
                            <a:pt x="5506" y="11481"/>
                          </a:lnTo>
                          <a:lnTo>
                            <a:pt x="5808" y="11507"/>
                          </a:lnTo>
                          <a:lnTo>
                            <a:pt x="6146" y="11560"/>
                          </a:lnTo>
                          <a:lnTo>
                            <a:pt x="6501" y="11651"/>
                          </a:lnTo>
                          <a:lnTo>
                            <a:pt x="6803" y="11783"/>
                          </a:lnTo>
                          <a:lnTo>
                            <a:pt x="7105" y="11940"/>
                          </a:lnTo>
                          <a:lnTo>
                            <a:pt x="7353" y="12110"/>
                          </a:lnTo>
                          <a:lnTo>
                            <a:pt x="7584" y="12333"/>
                          </a:lnTo>
                          <a:lnTo>
                            <a:pt x="7798" y="12595"/>
                          </a:lnTo>
                          <a:lnTo>
                            <a:pt x="7922" y="12870"/>
                          </a:lnTo>
                          <a:lnTo>
                            <a:pt x="8028" y="13198"/>
                          </a:lnTo>
                          <a:lnTo>
                            <a:pt x="8064" y="13526"/>
                          </a:lnTo>
                          <a:lnTo>
                            <a:pt x="8028" y="13775"/>
                          </a:lnTo>
                          <a:lnTo>
                            <a:pt x="7922" y="13998"/>
                          </a:lnTo>
                          <a:lnTo>
                            <a:pt x="7798" y="14220"/>
                          </a:lnTo>
                          <a:lnTo>
                            <a:pt x="7584" y="14404"/>
                          </a:lnTo>
                          <a:lnTo>
                            <a:pt x="7353" y="14574"/>
                          </a:lnTo>
                          <a:lnTo>
                            <a:pt x="7105" y="14732"/>
                          </a:lnTo>
                          <a:lnTo>
                            <a:pt x="6803" y="14850"/>
                          </a:lnTo>
                          <a:lnTo>
                            <a:pt x="6501" y="14954"/>
                          </a:lnTo>
                          <a:lnTo>
                            <a:pt x="6146" y="15033"/>
                          </a:lnTo>
                          <a:lnTo>
                            <a:pt x="5808" y="15085"/>
                          </a:lnTo>
                          <a:lnTo>
                            <a:pt x="5506" y="15085"/>
                          </a:lnTo>
                          <a:lnTo>
                            <a:pt x="5169" y="15059"/>
                          </a:lnTo>
                          <a:lnTo>
                            <a:pt x="4849" y="15007"/>
                          </a:lnTo>
                          <a:lnTo>
                            <a:pt x="4582" y="14902"/>
                          </a:lnTo>
                          <a:lnTo>
                            <a:pt x="4316" y="14784"/>
                          </a:lnTo>
                          <a:lnTo>
                            <a:pt x="4103" y="14600"/>
                          </a:lnTo>
                          <a:lnTo>
                            <a:pt x="3907" y="14430"/>
                          </a:lnTo>
                          <a:lnTo>
                            <a:pt x="3659" y="14299"/>
                          </a:lnTo>
                          <a:lnTo>
                            <a:pt x="3428" y="14194"/>
                          </a:lnTo>
                          <a:lnTo>
                            <a:pt x="3179" y="14129"/>
                          </a:lnTo>
                          <a:lnTo>
                            <a:pt x="2913" y="14102"/>
                          </a:lnTo>
                          <a:lnTo>
                            <a:pt x="2646" y="14102"/>
                          </a:lnTo>
                          <a:lnTo>
                            <a:pt x="2362" y="14129"/>
                          </a:lnTo>
                          <a:lnTo>
                            <a:pt x="2096" y="14168"/>
                          </a:lnTo>
                          <a:lnTo>
                            <a:pt x="1811" y="14273"/>
                          </a:lnTo>
                          <a:lnTo>
                            <a:pt x="1545" y="14378"/>
                          </a:lnTo>
                          <a:lnTo>
                            <a:pt x="1314" y="14496"/>
                          </a:lnTo>
                          <a:lnTo>
                            <a:pt x="1065" y="14653"/>
                          </a:lnTo>
                          <a:lnTo>
                            <a:pt x="870" y="14797"/>
                          </a:lnTo>
                          <a:lnTo>
                            <a:pt x="657" y="14981"/>
                          </a:lnTo>
                          <a:lnTo>
                            <a:pt x="497" y="15177"/>
                          </a:lnTo>
                          <a:lnTo>
                            <a:pt x="390" y="15413"/>
                          </a:lnTo>
                          <a:lnTo>
                            <a:pt x="284" y="15636"/>
                          </a:lnTo>
                          <a:lnTo>
                            <a:pt x="248" y="15911"/>
                          </a:lnTo>
                          <a:lnTo>
                            <a:pt x="284" y="16239"/>
                          </a:lnTo>
                          <a:lnTo>
                            <a:pt x="319" y="16566"/>
                          </a:lnTo>
                          <a:lnTo>
                            <a:pt x="497" y="17340"/>
                          </a:lnTo>
                          <a:lnTo>
                            <a:pt x="692" y="18152"/>
                          </a:lnTo>
                          <a:lnTo>
                            <a:pt x="799" y="18559"/>
                          </a:lnTo>
                          <a:lnTo>
                            <a:pt x="905" y="18978"/>
                          </a:lnTo>
                          <a:lnTo>
                            <a:pt x="959" y="19384"/>
                          </a:lnTo>
                          <a:lnTo>
                            <a:pt x="994" y="19791"/>
                          </a:lnTo>
                          <a:lnTo>
                            <a:pt x="994" y="20132"/>
                          </a:lnTo>
                          <a:lnTo>
                            <a:pt x="959" y="20485"/>
                          </a:lnTo>
                          <a:lnTo>
                            <a:pt x="941" y="20669"/>
                          </a:lnTo>
                          <a:lnTo>
                            <a:pt x="870" y="20813"/>
                          </a:lnTo>
                          <a:lnTo>
                            <a:pt x="799" y="20970"/>
                          </a:lnTo>
                          <a:lnTo>
                            <a:pt x="692" y="21088"/>
                          </a:lnTo>
                          <a:lnTo>
                            <a:pt x="1474" y="20997"/>
                          </a:lnTo>
                          <a:lnTo>
                            <a:pt x="2291" y="20866"/>
                          </a:lnTo>
                          <a:lnTo>
                            <a:pt x="3108" y="20787"/>
                          </a:lnTo>
                          <a:lnTo>
                            <a:pt x="3907" y="20721"/>
                          </a:lnTo>
                          <a:lnTo>
                            <a:pt x="4653" y="20695"/>
                          </a:lnTo>
                          <a:lnTo>
                            <a:pt x="5364" y="20695"/>
                          </a:lnTo>
                          <a:lnTo>
                            <a:pt x="5701" y="20721"/>
                          </a:lnTo>
                          <a:lnTo>
                            <a:pt x="6057" y="20761"/>
                          </a:lnTo>
                          <a:lnTo>
                            <a:pt x="6323" y="20813"/>
                          </a:lnTo>
                          <a:lnTo>
                            <a:pt x="6625" y="2089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  <p:sp>
                  <p:nvSpPr>
                    <p:cNvPr id="80" name="Puzzle4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1850" y="1846"/>
                      <a:ext cx="1282" cy="221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2072 w 21600"/>
                        <a:gd name="T25" fmla="*/ 5668 h 21600"/>
                        <a:gd name="T26" fmla="*/ 20202 w 21600"/>
                        <a:gd name="T27" fmla="*/ 15981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3813" y="10590"/>
                          </a:moveTo>
                          <a:lnTo>
                            <a:pt x="3927" y="10513"/>
                          </a:lnTo>
                          <a:lnTo>
                            <a:pt x="4078" y="10425"/>
                          </a:lnTo>
                          <a:lnTo>
                            <a:pt x="4210" y="10359"/>
                          </a:lnTo>
                          <a:lnTo>
                            <a:pt x="4361" y="10315"/>
                          </a:lnTo>
                          <a:lnTo>
                            <a:pt x="4682" y="10237"/>
                          </a:lnTo>
                          <a:lnTo>
                            <a:pt x="5041" y="10193"/>
                          </a:lnTo>
                          <a:lnTo>
                            <a:pt x="5456" y="10171"/>
                          </a:lnTo>
                          <a:lnTo>
                            <a:pt x="5853" y="10193"/>
                          </a:lnTo>
                          <a:lnTo>
                            <a:pt x="6249" y="10260"/>
                          </a:lnTo>
                          <a:lnTo>
                            <a:pt x="6646" y="10337"/>
                          </a:lnTo>
                          <a:lnTo>
                            <a:pt x="7004" y="10469"/>
                          </a:lnTo>
                          <a:lnTo>
                            <a:pt x="7363" y="10612"/>
                          </a:lnTo>
                          <a:lnTo>
                            <a:pt x="7665" y="10788"/>
                          </a:lnTo>
                          <a:lnTo>
                            <a:pt x="7911" y="10998"/>
                          </a:lnTo>
                          <a:lnTo>
                            <a:pt x="8024" y="11097"/>
                          </a:lnTo>
                          <a:lnTo>
                            <a:pt x="8137" y="11207"/>
                          </a:lnTo>
                          <a:lnTo>
                            <a:pt x="8194" y="11340"/>
                          </a:lnTo>
                          <a:lnTo>
                            <a:pt x="8269" y="11461"/>
                          </a:lnTo>
                          <a:lnTo>
                            <a:pt x="8307" y="11593"/>
                          </a:lnTo>
                          <a:lnTo>
                            <a:pt x="8307" y="11714"/>
                          </a:lnTo>
                          <a:lnTo>
                            <a:pt x="8307" y="11868"/>
                          </a:lnTo>
                          <a:lnTo>
                            <a:pt x="8307" y="12012"/>
                          </a:lnTo>
                          <a:lnTo>
                            <a:pt x="8194" y="12265"/>
                          </a:lnTo>
                          <a:lnTo>
                            <a:pt x="8062" y="12519"/>
                          </a:lnTo>
                          <a:lnTo>
                            <a:pt x="7873" y="12706"/>
                          </a:lnTo>
                          <a:lnTo>
                            <a:pt x="7627" y="12904"/>
                          </a:lnTo>
                          <a:lnTo>
                            <a:pt x="7363" y="13048"/>
                          </a:lnTo>
                          <a:lnTo>
                            <a:pt x="7080" y="13180"/>
                          </a:lnTo>
                          <a:lnTo>
                            <a:pt x="6759" y="13257"/>
                          </a:lnTo>
                          <a:lnTo>
                            <a:pt x="6419" y="13345"/>
                          </a:lnTo>
                          <a:lnTo>
                            <a:pt x="6098" y="13389"/>
                          </a:lnTo>
                          <a:lnTo>
                            <a:pt x="5739" y="13389"/>
                          </a:lnTo>
                          <a:lnTo>
                            <a:pt x="5418" y="13389"/>
                          </a:lnTo>
                          <a:lnTo>
                            <a:pt x="5079" y="13345"/>
                          </a:lnTo>
                          <a:lnTo>
                            <a:pt x="4758" y="13301"/>
                          </a:lnTo>
                          <a:lnTo>
                            <a:pt x="4474" y="13213"/>
                          </a:lnTo>
                          <a:lnTo>
                            <a:pt x="4172" y="13114"/>
                          </a:lnTo>
                          <a:lnTo>
                            <a:pt x="3965" y="12982"/>
                          </a:lnTo>
                          <a:lnTo>
                            <a:pt x="3738" y="12838"/>
                          </a:lnTo>
                          <a:lnTo>
                            <a:pt x="3493" y="12706"/>
                          </a:lnTo>
                          <a:lnTo>
                            <a:pt x="3228" y="12607"/>
                          </a:lnTo>
                          <a:lnTo>
                            <a:pt x="2945" y="12519"/>
                          </a:lnTo>
                          <a:lnTo>
                            <a:pt x="2700" y="12431"/>
                          </a:lnTo>
                          <a:lnTo>
                            <a:pt x="2397" y="12375"/>
                          </a:lnTo>
                          <a:lnTo>
                            <a:pt x="2152" y="12331"/>
                          </a:lnTo>
                          <a:lnTo>
                            <a:pt x="1888" y="12309"/>
                          </a:lnTo>
                          <a:lnTo>
                            <a:pt x="1642" y="12309"/>
                          </a:lnTo>
                          <a:lnTo>
                            <a:pt x="1397" y="12331"/>
                          </a:lnTo>
                          <a:lnTo>
                            <a:pt x="1170" y="12397"/>
                          </a:lnTo>
                          <a:lnTo>
                            <a:pt x="962" y="12453"/>
                          </a:lnTo>
                          <a:lnTo>
                            <a:pt x="774" y="12563"/>
                          </a:lnTo>
                          <a:lnTo>
                            <a:pt x="623" y="12684"/>
                          </a:lnTo>
                          <a:lnTo>
                            <a:pt x="528" y="12838"/>
                          </a:lnTo>
                          <a:lnTo>
                            <a:pt x="453" y="13026"/>
                          </a:lnTo>
                          <a:lnTo>
                            <a:pt x="339" y="13477"/>
                          </a:lnTo>
                          <a:lnTo>
                            <a:pt x="226" y="13984"/>
                          </a:lnTo>
                          <a:lnTo>
                            <a:pt x="151" y="14535"/>
                          </a:lnTo>
                          <a:lnTo>
                            <a:pt x="113" y="15075"/>
                          </a:lnTo>
                          <a:lnTo>
                            <a:pt x="113" y="15626"/>
                          </a:lnTo>
                          <a:lnTo>
                            <a:pt x="151" y="16133"/>
                          </a:lnTo>
                          <a:lnTo>
                            <a:pt x="188" y="16376"/>
                          </a:lnTo>
                          <a:lnTo>
                            <a:pt x="264" y="16585"/>
                          </a:lnTo>
                          <a:lnTo>
                            <a:pt x="339" y="16773"/>
                          </a:lnTo>
                          <a:lnTo>
                            <a:pt x="453" y="16938"/>
                          </a:lnTo>
                          <a:lnTo>
                            <a:pt x="1095" y="16883"/>
                          </a:lnTo>
                          <a:lnTo>
                            <a:pt x="1963" y="16795"/>
                          </a:lnTo>
                          <a:lnTo>
                            <a:pt x="2945" y="16751"/>
                          </a:lnTo>
                          <a:lnTo>
                            <a:pt x="3965" y="16706"/>
                          </a:lnTo>
                          <a:lnTo>
                            <a:pt x="5022" y="16684"/>
                          </a:lnTo>
                          <a:lnTo>
                            <a:pt x="5947" y="16684"/>
                          </a:lnTo>
                          <a:lnTo>
                            <a:pt x="6759" y="16706"/>
                          </a:lnTo>
                          <a:lnTo>
                            <a:pt x="7363" y="16751"/>
                          </a:lnTo>
                          <a:lnTo>
                            <a:pt x="7948" y="16839"/>
                          </a:lnTo>
                          <a:lnTo>
                            <a:pt x="8458" y="16916"/>
                          </a:lnTo>
                          <a:lnTo>
                            <a:pt x="8893" y="17026"/>
                          </a:lnTo>
                          <a:lnTo>
                            <a:pt x="9289" y="17158"/>
                          </a:lnTo>
                          <a:lnTo>
                            <a:pt x="9572" y="17280"/>
                          </a:lnTo>
                          <a:lnTo>
                            <a:pt x="9799" y="17412"/>
                          </a:lnTo>
                          <a:lnTo>
                            <a:pt x="9969" y="17555"/>
                          </a:lnTo>
                          <a:lnTo>
                            <a:pt x="10120" y="17687"/>
                          </a:lnTo>
                          <a:lnTo>
                            <a:pt x="10158" y="17831"/>
                          </a:lnTo>
                          <a:lnTo>
                            <a:pt x="10195" y="17974"/>
                          </a:lnTo>
                          <a:lnTo>
                            <a:pt x="10158" y="18128"/>
                          </a:lnTo>
                          <a:lnTo>
                            <a:pt x="10082" y="18271"/>
                          </a:lnTo>
                          <a:lnTo>
                            <a:pt x="9969" y="18426"/>
                          </a:lnTo>
                          <a:lnTo>
                            <a:pt x="9837" y="18569"/>
                          </a:lnTo>
                          <a:lnTo>
                            <a:pt x="9648" y="18701"/>
                          </a:lnTo>
                          <a:lnTo>
                            <a:pt x="9440" y="18822"/>
                          </a:lnTo>
                          <a:lnTo>
                            <a:pt x="9213" y="18999"/>
                          </a:lnTo>
                          <a:lnTo>
                            <a:pt x="9044" y="19186"/>
                          </a:lnTo>
                          <a:lnTo>
                            <a:pt x="8893" y="19395"/>
                          </a:lnTo>
                          <a:lnTo>
                            <a:pt x="8817" y="19627"/>
                          </a:lnTo>
                          <a:lnTo>
                            <a:pt x="8779" y="19858"/>
                          </a:lnTo>
                          <a:lnTo>
                            <a:pt x="8779" y="20112"/>
                          </a:lnTo>
                          <a:lnTo>
                            <a:pt x="8855" y="20354"/>
                          </a:lnTo>
                          <a:lnTo>
                            <a:pt x="8968" y="20586"/>
                          </a:lnTo>
                          <a:lnTo>
                            <a:pt x="9138" y="20817"/>
                          </a:lnTo>
                          <a:lnTo>
                            <a:pt x="9365" y="21026"/>
                          </a:lnTo>
                          <a:lnTo>
                            <a:pt x="9610" y="21192"/>
                          </a:lnTo>
                          <a:lnTo>
                            <a:pt x="9950" y="21368"/>
                          </a:lnTo>
                          <a:lnTo>
                            <a:pt x="10120" y="21445"/>
                          </a:lnTo>
                          <a:lnTo>
                            <a:pt x="10346" y="21511"/>
                          </a:lnTo>
                          <a:lnTo>
                            <a:pt x="10516" y="21555"/>
                          </a:lnTo>
                          <a:lnTo>
                            <a:pt x="10743" y="21600"/>
                          </a:lnTo>
                          <a:lnTo>
                            <a:pt x="10988" y="21644"/>
                          </a:lnTo>
                          <a:lnTo>
                            <a:pt x="11215" y="21666"/>
                          </a:lnTo>
                          <a:lnTo>
                            <a:pt x="11498" y="21666"/>
                          </a:lnTo>
                          <a:lnTo>
                            <a:pt x="11762" y="21666"/>
                          </a:lnTo>
                          <a:lnTo>
                            <a:pt x="12253" y="21644"/>
                          </a:lnTo>
                          <a:lnTo>
                            <a:pt x="12763" y="21577"/>
                          </a:lnTo>
                          <a:lnTo>
                            <a:pt x="13197" y="21467"/>
                          </a:lnTo>
                          <a:lnTo>
                            <a:pt x="13556" y="21346"/>
                          </a:lnTo>
                          <a:lnTo>
                            <a:pt x="13896" y="21192"/>
                          </a:lnTo>
                          <a:lnTo>
                            <a:pt x="14179" y="21026"/>
                          </a:lnTo>
                          <a:lnTo>
                            <a:pt x="14444" y="20839"/>
                          </a:lnTo>
                          <a:lnTo>
                            <a:pt x="14576" y="20641"/>
                          </a:lnTo>
                          <a:lnTo>
                            <a:pt x="14727" y="20431"/>
                          </a:lnTo>
                          <a:lnTo>
                            <a:pt x="14765" y="20200"/>
                          </a:lnTo>
                          <a:lnTo>
                            <a:pt x="14802" y="19991"/>
                          </a:lnTo>
                          <a:lnTo>
                            <a:pt x="14727" y="19759"/>
                          </a:lnTo>
                          <a:lnTo>
                            <a:pt x="14613" y="19550"/>
                          </a:lnTo>
                          <a:lnTo>
                            <a:pt x="14444" y="19307"/>
                          </a:lnTo>
                          <a:lnTo>
                            <a:pt x="14217" y="19098"/>
                          </a:lnTo>
                          <a:lnTo>
                            <a:pt x="13934" y="18911"/>
                          </a:lnTo>
                          <a:lnTo>
                            <a:pt x="13669" y="18745"/>
                          </a:lnTo>
                          <a:lnTo>
                            <a:pt x="13462" y="18547"/>
                          </a:lnTo>
                          <a:lnTo>
                            <a:pt x="13311" y="18337"/>
                          </a:lnTo>
                          <a:lnTo>
                            <a:pt x="13197" y="18150"/>
                          </a:lnTo>
                          <a:lnTo>
                            <a:pt x="13122" y="17941"/>
                          </a:lnTo>
                          <a:lnTo>
                            <a:pt x="13122" y="17720"/>
                          </a:lnTo>
                          <a:lnTo>
                            <a:pt x="13122" y="17533"/>
                          </a:lnTo>
                          <a:lnTo>
                            <a:pt x="13197" y="17346"/>
                          </a:lnTo>
                          <a:lnTo>
                            <a:pt x="13273" y="17158"/>
                          </a:lnTo>
                          <a:lnTo>
                            <a:pt x="13386" y="16982"/>
                          </a:lnTo>
                          <a:lnTo>
                            <a:pt x="13537" y="16839"/>
                          </a:lnTo>
                          <a:lnTo>
                            <a:pt x="13707" y="16706"/>
                          </a:lnTo>
                          <a:lnTo>
                            <a:pt x="13896" y="16607"/>
                          </a:lnTo>
                          <a:lnTo>
                            <a:pt x="14104" y="16519"/>
                          </a:lnTo>
                          <a:lnTo>
                            <a:pt x="14330" y="16453"/>
                          </a:lnTo>
                          <a:lnTo>
                            <a:pt x="14538" y="16431"/>
                          </a:lnTo>
                          <a:lnTo>
                            <a:pt x="14897" y="16453"/>
                          </a:lnTo>
                          <a:lnTo>
                            <a:pt x="15406" y="16497"/>
                          </a:lnTo>
                          <a:lnTo>
                            <a:pt x="16105" y="16541"/>
                          </a:lnTo>
                          <a:lnTo>
                            <a:pt x="16898" y="16607"/>
                          </a:lnTo>
                          <a:lnTo>
                            <a:pt x="17804" y="16651"/>
                          </a:lnTo>
                          <a:lnTo>
                            <a:pt x="18786" y="16684"/>
                          </a:lnTo>
                          <a:lnTo>
                            <a:pt x="19844" y="16728"/>
                          </a:lnTo>
                          <a:lnTo>
                            <a:pt x="20920" y="16751"/>
                          </a:lnTo>
                          <a:lnTo>
                            <a:pt x="21109" y="16497"/>
                          </a:lnTo>
                          <a:lnTo>
                            <a:pt x="21241" y="16222"/>
                          </a:lnTo>
                          <a:lnTo>
                            <a:pt x="21392" y="15946"/>
                          </a:lnTo>
                          <a:lnTo>
                            <a:pt x="21467" y="15648"/>
                          </a:lnTo>
                          <a:lnTo>
                            <a:pt x="21543" y="15351"/>
                          </a:lnTo>
                          <a:lnTo>
                            <a:pt x="21618" y="15042"/>
                          </a:lnTo>
                          <a:lnTo>
                            <a:pt x="21618" y="14745"/>
                          </a:lnTo>
                          <a:lnTo>
                            <a:pt x="21618" y="14447"/>
                          </a:lnTo>
                          <a:lnTo>
                            <a:pt x="21618" y="14150"/>
                          </a:lnTo>
                          <a:lnTo>
                            <a:pt x="21581" y="13852"/>
                          </a:lnTo>
                          <a:lnTo>
                            <a:pt x="21505" y="13577"/>
                          </a:lnTo>
                          <a:lnTo>
                            <a:pt x="21430" y="13301"/>
                          </a:lnTo>
                          <a:lnTo>
                            <a:pt x="21354" y="13048"/>
                          </a:lnTo>
                          <a:lnTo>
                            <a:pt x="21241" y="12816"/>
                          </a:lnTo>
                          <a:lnTo>
                            <a:pt x="21146" y="12607"/>
                          </a:lnTo>
                          <a:lnTo>
                            <a:pt x="21033" y="12431"/>
                          </a:lnTo>
                          <a:lnTo>
                            <a:pt x="20920" y="12265"/>
                          </a:lnTo>
                          <a:lnTo>
                            <a:pt x="20769" y="12144"/>
                          </a:lnTo>
                          <a:lnTo>
                            <a:pt x="20637" y="12034"/>
                          </a:lnTo>
                          <a:lnTo>
                            <a:pt x="20486" y="11946"/>
                          </a:lnTo>
                          <a:lnTo>
                            <a:pt x="20297" y="11891"/>
                          </a:lnTo>
                          <a:lnTo>
                            <a:pt x="20165" y="11846"/>
                          </a:lnTo>
                          <a:lnTo>
                            <a:pt x="19976" y="11824"/>
                          </a:lnTo>
                          <a:lnTo>
                            <a:pt x="19806" y="11802"/>
                          </a:lnTo>
                          <a:lnTo>
                            <a:pt x="19390" y="11824"/>
                          </a:lnTo>
                          <a:lnTo>
                            <a:pt x="18956" y="11891"/>
                          </a:lnTo>
                          <a:lnTo>
                            <a:pt x="18503" y="11968"/>
                          </a:lnTo>
                          <a:lnTo>
                            <a:pt x="17993" y="12078"/>
                          </a:lnTo>
                          <a:lnTo>
                            <a:pt x="17653" y="12144"/>
                          </a:lnTo>
                          <a:lnTo>
                            <a:pt x="17332" y="12199"/>
                          </a:lnTo>
                          <a:lnTo>
                            <a:pt x="17049" y="12221"/>
                          </a:lnTo>
                          <a:lnTo>
                            <a:pt x="16747" y="12243"/>
                          </a:lnTo>
                          <a:lnTo>
                            <a:pt x="16464" y="12243"/>
                          </a:lnTo>
                          <a:lnTo>
                            <a:pt x="16218" y="12243"/>
                          </a:lnTo>
                          <a:lnTo>
                            <a:pt x="15992" y="12221"/>
                          </a:lnTo>
                          <a:lnTo>
                            <a:pt x="15746" y="12199"/>
                          </a:lnTo>
                          <a:lnTo>
                            <a:pt x="15520" y="12155"/>
                          </a:lnTo>
                          <a:lnTo>
                            <a:pt x="15350" y="12122"/>
                          </a:lnTo>
                          <a:lnTo>
                            <a:pt x="15161" y="12056"/>
                          </a:lnTo>
                          <a:lnTo>
                            <a:pt x="14972" y="11990"/>
                          </a:lnTo>
                          <a:lnTo>
                            <a:pt x="14689" y="11846"/>
                          </a:lnTo>
                          <a:lnTo>
                            <a:pt x="14444" y="11670"/>
                          </a:lnTo>
                          <a:lnTo>
                            <a:pt x="14255" y="11483"/>
                          </a:lnTo>
                          <a:lnTo>
                            <a:pt x="14104" y="11295"/>
                          </a:lnTo>
                          <a:lnTo>
                            <a:pt x="14028" y="11086"/>
                          </a:lnTo>
                          <a:lnTo>
                            <a:pt x="13972" y="10888"/>
                          </a:lnTo>
                          <a:lnTo>
                            <a:pt x="13972" y="10700"/>
                          </a:lnTo>
                          <a:lnTo>
                            <a:pt x="14009" y="10513"/>
                          </a:lnTo>
                          <a:lnTo>
                            <a:pt x="14066" y="10359"/>
                          </a:lnTo>
                          <a:lnTo>
                            <a:pt x="14179" y="10215"/>
                          </a:lnTo>
                          <a:lnTo>
                            <a:pt x="14406" y="10006"/>
                          </a:lnTo>
                          <a:lnTo>
                            <a:pt x="14651" y="9830"/>
                          </a:lnTo>
                          <a:lnTo>
                            <a:pt x="14878" y="9686"/>
                          </a:lnTo>
                          <a:lnTo>
                            <a:pt x="15123" y="9554"/>
                          </a:lnTo>
                          <a:lnTo>
                            <a:pt x="15350" y="9477"/>
                          </a:lnTo>
                          <a:lnTo>
                            <a:pt x="15558" y="9411"/>
                          </a:lnTo>
                          <a:lnTo>
                            <a:pt x="15803" y="9345"/>
                          </a:lnTo>
                          <a:lnTo>
                            <a:pt x="16030" y="9323"/>
                          </a:lnTo>
                          <a:lnTo>
                            <a:pt x="16256" y="9301"/>
                          </a:lnTo>
                          <a:lnTo>
                            <a:pt x="16464" y="9323"/>
                          </a:lnTo>
                          <a:lnTo>
                            <a:pt x="16690" y="9345"/>
                          </a:lnTo>
                          <a:lnTo>
                            <a:pt x="16898" y="9367"/>
                          </a:lnTo>
                          <a:lnTo>
                            <a:pt x="17332" y="9477"/>
                          </a:lnTo>
                          <a:lnTo>
                            <a:pt x="17767" y="9598"/>
                          </a:lnTo>
                          <a:lnTo>
                            <a:pt x="18163" y="9731"/>
                          </a:lnTo>
                          <a:lnTo>
                            <a:pt x="18597" y="9874"/>
                          </a:lnTo>
                          <a:lnTo>
                            <a:pt x="18994" y="10006"/>
                          </a:lnTo>
                          <a:lnTo>
                            <a:pt x="19428" y="10083"/>
                          </a:lnTo>
                          <a:lnTo>
                            <a:pt x="19617" y="10127"/>
                          </a:lnTo>
                          <a:lnTo>
                            <a:pt x="19844" y="10149"/>
                          </a:lnTo>
                          <a:lnTo>
                            <a:pt x="20013" y="10149"/>
                          </a:lnTo>
                          <a:lnTo>
                            <a:pt x="20240" y="10127"/>
                          </a:lnTo>
                          <a:lnTo>
                            <a:pt x="20410" y="10105"/>
                          </a:lnTo>
                          <a:lnTo>
                            <a:pt x="20637" y="10061"/>
                          </a:lnTo>
                          <a:lnTo>
                            <a:pt x="20844" y="9984"/>
                          </a:lnTo>
                          <a:lnTo>
                            <a:pt x="21033" y="9896"/>
                          </a:lnTo>
                          <a:lnTo>
                            <a:pt x="21146" y="9830"/>
                          </a:lnTo>
                          <a:lnTo>
                            <a:pt x="21203" y="9753"/>
                          </a:lnTo>
                          <a:lnTo>
                            <a:pt x="21279" y="9642"/>
                          </a:lnTo>
                          <a:lnTo>
                            <a:pt x="21354" y="9521"/>
                          </a:lnTo>
                          <a:lnTo>
                            <a:pt x="21430" y="9246"/>
                          </a:lnTo>
                          <a:lnTo>
                            <a:pt x="21430" y="8904"/>
                          </a:lnTo>
                          <a:lnTo>
                            <a:pt x="21430" y="8540"/>
                          </a:lnTo>
                          <a:lnTo>
                            <a:pt x="21392" y="8144"/>
                          </a:lnTo>
                          <a:lnTo>
                            <a:pt x="21354" y="7714"/>
                          </a:lnTo>
                          <a:lnTo>
                            <a:pt x="21279" y="7295"/>
                          </a:lnTo>
                          <a:lnTo>
                            <a:pt x="21146" y="6446"/>
                          </a:lnTo>
                          <a:lnTo>
                            <a:pt x="20995" y="5686"/>
                          </a:lnTo>
                          <a:lnTo>
                            <a:pt x="20958" y="5366"/>
                          </a:lnTo>
                          <a:lnTo>
                            <a:pt x="20958" y="5091"/>
                          </a:lnTo>
                          <a:lnTo>
                            <a:pt x="20958" y="4860"/>
                          </a:lnTo>
                          <a:lnTo>
                            <a:pt x="21033" y="4716"/>
                          </a:lnTo>
                          <a:lnTo>
                            <a:pt x="20637" y="4860"/>
                          </a:lnTo>
                          <a:lnTo>
                            <a:pt x="20127" y="4992"/>
                          </a:lnTo>
                          <a:lnTo>
                            <a:pt x="19617" y="5069"/>
                          </a:lnTo>
                          <a:lnTo>
                            <a:pt x="19032" y="5157"/>
                          </a:lnTo>
                          <a:lnTo>
                            <a:pt x="18465" y="5201"/>
                          </a:lnTo>
                          <a:lnTo>
                            <a:pt x="17842" y="5245"/>
                          </a:lnTo>
                          <a:lnTo>
                            <a:pt x="17219" y="5267"/>
                          </a:lnTo>
                          <a:lnTo>
                            <a:pt x="16615" y="5267"/>
                          </a:lnTo>
                          <a:lnTo>
                            <a:pt x="15992" y="5245"/>
                          </a:lnTo>
                          <a:lnTo>
                            <a:pt x="15369" y="5201"/>
                          </a:lnTo>
                          <a:lnTo>
                            <a:pt x="14840" y="5157"/>
                          </a:lnTo>
                          <a:lnTo>
                            <a:pt x="14293" y="5091"/>
                          </a:lnTo>
                          <a:lnTo>
                            <a:pt x="13783" y="5014"/>
                          </a:lnTo>
                          <a:lnTo>
                            <a:pt x="13386" y="4926"/>
                          </a:lnTo>
                          <a:lnTo>
                            <a:pt x="13027" y="4815"/>
                          </a:lnTo>
                          <a:lnTo>
                            <a:pt x="12725" y="4716"/>
                          </a:lnTo>
                          <a:lnTo>
                            <a:pt x="12480" y="4606"/>
                          </a:lnTo>
                          <a:lnTo>
                            <a:pt x="12291" y="4496"/>
                          </a:lnTo>
                          <a:lnTo>
                            <a:pt x="12197" y="4397"/>
                          </a:lnTo>
                          <a:lnTo>
                            <a:pt x="12083" y="4286"/>
                          </a:lnTo>
                          <a:lnTo>
                            <a:pt x="12046" y="4187"/>
                          </a:lnTo>
                          <a:lnTo>
                            <a:pt x="12008" y="4077"/>
                          </a:lnTo>
                          <a:lnTo>
                            <a:pt x="12046" y="3967"/>
                          </a:lnTo>
                          <a:lnTo>
                            <a:pt x="12121" y="3868"/>
                          </a:lnTo>
                          <a:lnTo>
                            <a:pt x="12197" y="3735"/>
                          </a:lnTo>
                          <a:lnTo>
                            <a:pt x="12291" y="3614"/>
                          </a:lnTo>
                          <a:lnTo>
                            <a:pt x="12442" y="3482"/>
                          </a:lnTo>
                          <a:lnTo>
                            <a:pt x="12631" y="3361"/>
                          </a:lnTo>
                          <a:lnTo>
                            <a:pt x="13065" y="3085"/>
                          </a:lnTo>
                          <a:lnTo>
                            <a:pt x="13537" y="2766"/>
                          </a:lnTo>
                          <a:lnTo>
                            <a:pt x="13783" y="2578"/>
                          </a:lnTo>
                          <a:lnTo>
                            <a:pt x="13934" y="2380"/>
                          </a:lnTo>
                          <a:lnTo>
                            <a:pt x="14028" y="2171"/>
                          </a:lnTo>
                          <a:lnTo>
                            <a:pt x="14104" y="1961"/>
                          </a:lnTo>
                          <a:lnTo>
                            <a:pt x="14104" y="1730"/>
                          </a:lnTo>
                          <a:lnTo>
                            <a:pt x="14066" y="1498"/>
                          </a:lnTo>
                          <a:lnTo>
                            <a:pt x="13972" y="1267"/>
                          </a:lnTo>
                          <a:lnTo>
                            <a:pt x="13820" y="1057"/>
                          </a:lnTo>
                          <a:lnTo>
                            <a:pt x="13594" y="837"/>
                          </a:lnTo>
                          <a:lnTo>
                            <a:pt x="13386" y="628"/>
                          </a:lnTo>
                          <a:lnTo>
                            <a:pt x="13103" y="462"/>
                          </a:lnTo>
                          <a:lnTo>
                            <a:pt x="12763" y="308"/>
                          </a:lnTo>
                          <a:lnTo>
                            <a:pt x="12404" y="187"/>
                          </a:lnTo>
                          <a:lnTo>
                            <a:pt x="12008" y="77"/>
                          </a:lnTo>
                          <a:lnTo>
                            <a:pt x="11574" y="33"/>
                          </a:lnTo>
                          <a:lnTo>
                            <a:pt x="11102" y="11"/>
                          </a:lnTo>
                          <a:lnTo>
                            <a:pt x="10667" y="11"/>
                          </a:lnTo>
                          <a:lnTo>
                            <a:pt x="10233" y="77"/>
                          </a:lnTo>
                          <a:lnTo>
                            <a:pt x="9837" y="187"/>
                          </a:lnTo>
                          <a:lnTo>
                            <a:pt x="9440" y="286"/>
                          </a:lnTo>
                          <a:lnTo>
                            <a:pt x="9062" y="462"/>
                          </a:lnTo>
                          <a:lnTo>
                            <a:pt x="8741" y="628"/>
                          </a:lnTo>
                          <a:lnTo>
                            <a:pt x="8458" y="815"/>
                          </a:lnTo>
                          <a:lnTo>
                            <a:pt x="8232" y="1035"/>
                          </a:lnTo>
                          <a:lnTo>
                            <a:pt x="8062" y="1245"/>
                          </a:lnTo>
                          <a:lnTo>
                            <a:pt x="7911" y="1476"/>
                          </a:lnTo>
                          <a:lnTo>
                            <a:pt x="7835" y="1708"/>
                          </a:lnTo>
                          <a:lnTo>
                            <a:pt x="7797" y="1961"/>
                          </a:lnTo>
                          <a:lnTo>
                            <a:pt x="7835" y="2193"/>
                          </a:lnTo>
                          <a:lnTo>
                            <a:pt x="7948" y="2402"/>
                          </a:lnTo>
                          <a:lnTo>
                            <a:pt x="8062" y="2534"/>
                          </a:lnTo>
                          <a:lnTo>
                            <a:pt x="8175" y="2644"/>
                          </a:lnTo>
                          <a:lnTo>
                            <a:pt x="8269" y="2744"/>
                          </a:lnTo>
                          <a:lnTo>
                            <a:pt x="8420" y="2832"/>
                          </a:lnTo>
                          <a:lnTo>
                            <a:pt x="8704" y="3019"/>
                          </a:lnTo>
                          <a:lnTo>
                            <a:pt x="8968" y="3206"/>
                          </a:lnTo>
                          <a:lnTo>
                            <a:pt x="9138" y="3405"/>
                          </a:lnTo>
                          <a:lnTo>
                            <a:pt x="9327" y="3570"/>
                          </a:lnTo>
                          <a:lnTo>
                            <a:pt x="9440" y="3735"/>
                          </a:lnTo>
                          <a:lnTo>
                            <a:pt x="9516" y="3890"/>
                          </a:lnTo>
                          <a:lnTo>
                            <a:pt x="9534" y="4033"/>
                          </a:lnTo>
                          <a:lnTo>
                            <a:pt x="9534" y="4165"/>
                          </a:lnTo>
                          <a:lnTo>
                            <a:pt x="9516" y="4286"/>
                          </a:lnTo>
                          <a:lnTo>
                            <a:pt x="9440" y="4397"/>
                          </a:lnTo>
                          <a:lnTo>
                            <a:pt x="9327" y="4496"/>
                          </a:lnTo>
                          <a:lnTo>
                            <a:pt x="9176" y="4562"/>
                          </a:lnTo>
                          <a:lnTo>
                            <a:pt x="9006" y="4628"/>
                          </a:lnTo>
                          <a:lnTo>
                            <a:pt x="8779" y="4694"/>
                          </a:lnTo>
                          <a:lnTo>
                            <a:pt x="8534" y="4716"/>
                          </a:lnTo>
                          <a:lnTo>
                            <a:pt x="8232" y="4716"/>
                          </a:lnTo>
                          <a:lnTo>
                            <a:pt x="7118" y="4738"/>
                          </a:lnTo>
                          <a:lnTo>
                            <a:pt x="5947" y="4771"/>
                          </a:lnTo>
                          <a:lnTo>
                            <a:pt x="4795" y="4815"/>
                          </a:lnTo>
                          <a:lnTo>
                            <a:pt x="3681" y="4860"/>
                          </a:lnTo>
                          <a:lnTo>
                            <a:pt x="2662" y="4882"/>
                          </a:lnTo>
                          <a:lnTo>
                            <a:pt x="1755" y="4882"/>
                          </a:lnTo>
                          <a:lnTo>
                            <a:pt x="1359" y="4860"/>
                          </a:lnTo>
                          <a:lnTo>
                            <a:pt x="981" y="4837"/>
                          </a:lnTo>
                          <a:lnTo>
                            <a:pt x="698" y="4771"/>
                          </a:lnTo>
                          <a:lnTo>
                            <a:pt x="453" y="4716"/>
                          </a:lnTo>
                          <a:lnTo>
                            <a:pt x="453" y="5322"/>
                          </a:lnTo>
                          <a:lnTo>
                            <a:pt x="453" y="6083"/>
                          </a:lnTo>
                          <a:lnTo>
                            <a:pt x="453" y="6909"/>
                          </a:lnTo>
                          <a:lnTo>
                            <a:pt x="453" y="7780"/>
                          </a:lnTo>
                          <a:lnTo>
                            <a:pt x="453" y="8606"/>
                          </a:lnTo>
                          <a:lnTo>
                            <a:pt x="453" y="9345"/>
                          </a:lnTo>
                          <a:lnTo>
                            <a:pt x="453" y="9918"/>
                          </a:lnTo>
                          <a:lnTo>
                            <a:pt x="453" y="10282"/>
                          </a:lnTo>
                          <a:lnTo>
                            <a:pt x="490" y="10381"/>
                          </a:lnTo>
                          <a:lnTo>
                            <a:pt x="547" y="10491"/>
                          </a:lnTo>
                          <a:lnTo>
                            <a:pt x="660" y="10590"/>
                          </a:lnTo>
                          <a:lnTo>
                            <a:pt x="811" y="10700"/>
                          </a:lnTo>
                          <a:lnTo>
                            <a:pt x="981" y="10811"/>
                          </a:lnTo>
                          <a:lnTo>
                            <a:pt x="1208" y="10888"/>
                          </a:lnTo>
                          <a:lnTo>
                            <a:pt x="1453" y="10954"/>
                          </a:lnTo>
                          <a:lnTo>
                            <a:pt x="1718" y="11020"/>
                          </a:lnTo>
                          <a:lnTo>
                            <a:pt x="1963" y="11064"/>
                          </a:lnTo>
                          <a:lnTo>
                            <a:pt x="2265" y="11086"/>
                          </a:lnTo>
                          <a:lnTo>
                            <a:pt x="2548" y="11064"/>
                          </a:lnTo>
                          <a:lnTo>
                            <a:pt x="2794" y="11042"/>
                          </a:lnTo>
                          <a:lnTo>
                            <a:pt x="3096" y="10976"/>
                          </a:lnTo>
                          <a:lnTo>
                            <a:pt x="3341" y="10888"/>
                          </a:lnTo>
                          <a:lnTo>
                            <a:pt x="3606" y="10766"/>
                          </a:lnTo>
                          <a:lnTo>
                            <a:pt x="3813" y="10590"/>
                          </a:lnTo>
                          <a:close/>
                        </a:path>
                      </a:pathLst>
                    </a:custGeom>
                    <a:solidFill>
                      <a:srgbClr val="0000FF">
                        <a:alpha val="80000"/>
                      </a:srgbClr>
                    </a:solidFill>
                    <a:ln w="317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l" eaLnBrk="0" hangingPunct="0"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</a:endParaRPr>
                    </a:p>
                  </p:txBody>
                </p:sp>
              </p:grpSp>
            </p:grpSp>
            <p:sp>
              <p:nvSpPr>
                <p:cNvPr id="34832" name="Tekstvak 55"/>
                <p:cNvSpPr txBox="1">
                  <a:spLocks noChangeArrowheads="1"/>
                </p:cNvSpPr>
                <p:nvPr/>
              </p:nvSpPr>
              <p:spPr bwMode="auto">
                <a:xfrm>
                  <a:off x="3407624" y="960972"/>
                  <a:ext cx="1545983" cy="274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30046" tIns="65023" rIns="130046" bIns="65023">
                  <a:spAutoFit/>
                </a:bodyPr>
                <a:lstStyle>
                  <a:lvl1pPr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defTabSz="1300163" eaLnBrk="0" hangingPunct="0"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FFFFFF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algn="l"/>
                  <a:r>
                    <a:rPr lang="en-US" sz="1700" b="1">
                      <a:solidFill>
                        <a:schemeClr val="tx1"/>
                      </a:solidFill>
                      <a:latin typeface="Trebuchet MS" charset="0"/>
                      <a:ea typeface="ＭＳ Ｐゴシック" charset="-128"/>
                    </a:rPr>
                    <a:t>Watertechnologie  </a:t>
                  </a:r>
                </a:p>
              </p:txBody>
            </p:sp>
          </p:grpSp>
        </p:grpSp>
      </p:grpSp>
      <p:grpSp>
        <p:nvGrpSpPr>
          <p:cNvPr id="34823" name="Groep 56"/>
          <p:cNvGrpSpPr>
            <a:grpSpLocks/>
          </p:cNvGrpSpPr>
          <p:nvPr/>
        </p:nvGrpSpPr>
        <p:grpSpPr bwMode="auto">
          <a:xfrm>
            <a:off x="0" y="0"/>
            <a:ext cx="7926388" cy="887413"/>
            <a:chOff x="0" y="-1"/>
            <a:chExt cx="5574440" cy="624115"/>
          </a:xfrm>
        </p:grpSpPr>
        <p:pic>
          <p:nvPicPr>
            <p:cNvPr id="34824" name="Picture 2" descr="BBB IE 07 - EV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804" y="-1"/>
              <a:ext cx="1785938" cy="5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1175" cy="62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635" y="58056"/>
              <a:ext cx="1467805" cy="49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WP Nederland">
  <a:themeElements>
    <a:clrScheme name="1_NWP Nederla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WP Nederland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1_NWP Nederla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WP Nederland">
  <a:themeElements>
    <a:clrScheme name="2_NWP Nederla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WP Nederlan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2_NWP Nederla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Pages>0</Pages>
  <Words>648</Words>
  <Characters>0</Characters>
  <Application>Microsoft Office PowerPoint</Application>
  <PresentationFormat>Custom</PresentationFormat>
  <Lines>0</Lines>
  <Paragraphs>339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32</vt:i4>
      </vt:variant>
    </vt:vector>
  </HeadingPairs>
  <TitlesOfParts>
    <vt:vector size="67" baseType="lpstr">
      <vt:lpstr>Gill Sans</vt:lpstr>
      <vt:lpstr>ヒラギノ角ゴ ProN W3</vt:lpstr>
      <vt:lpstr>Arial</vt:lpstr>
      <vt:lpstr>Calibri</vt:lpstr>
      <vt:lpstr>ＭＳ Ｐゴシック</vt:lpstr>
      <vt:lpstr>Times</vt:lpstr>
      <vt:lpstr>Arial Black</vt:lpstr>
      <vt:lpstr>Trebuchet MS</vt:lpstr>
      <vt:lpstr>Wingdings</vt:lpstr>
      <vt:lpstr>Verdana</vt:lpstr>
      <vt:lpstr>1_NWP Nederland</vt:lpstr>
      <vt:lpstr>2_NWP Nederland</vt:lpstr>
      <vt:lpstr>Title - Center</vt:lpstr>
      <vt:lpstr>Photo - Horizontal Reflection</vt:lpstr>
      <vt:lpstr>Photo - Vertical</vt:lpstr>
      <vt:lpstr>Photo - Vertical Reflection</vt:lpstr>
      <vt:lpstr>1_Title - Top</vt:lpstr>
      <vt:lpstr>1_Title - Center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Title &amp; Bullets</vt:lpstr>
      <vt:lpstr>1_Title &amp; Subtitle</vt:lpstr>
      <vt:lpstr>1_Bullets</vt:lpstr>
      <vt:lpstr>Photo - Horizontal</vt:lpstr>
      <vt:lpstr>1_Photo - Horizontal Reflection</vt:lpstr>
      <vt:lpstr>1_Photo - Vertical</vt:lpstr>
      <vt:lpstr>1_Photo - Vertical Reflection</vt:lpstr>
      <vt:lpstr>1_Photo - Horizontal</vt:lpstr>
      <vt:lpstr>1_Title &amp; Bullets</vt:lpstr>
      <vt:lpstr>1_Title &amp; Bullets - Left</vt:lpstr>
      <vt:lpstr>1_Title &amp; Bullets - 2 Column</vt:lpstr>
      <vt:lpstr>1_Title &amp; Bullets - Right</vt:lpstr>
      <vt:lpstr>Netherlands Water Partnership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sector and sanitation</vt:lpstr>
      <vt:lpstr>PowerPoint Presentation</vt:lpstr>
      <vt:lpstr>Water sector developments</vt:lpstr>
      <vt:lpstr>         BIG problems; deliver BIG!  Akvo    </vt:lpstr>
      <vt:lpstr>Cost of communication goes towards zero</vt:lpstr>
      <vt:lpstr>“Bicycle for sale” (note at the local store)</vt:lpstr>
      <vt:lpstr>eBay:  87 million users US$ 60 billion</vt:lpstr>
      <vt:lpstr>Inspiration from different sources</vt:lpstr>
      <vt:lpstr>PowerPoint Presentation</vt:lpstr>
      <vt:lpstr>  Match projects and funds  Akvo Direct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BIG</dc:title>
  <dc:creator>kees</dc:creator>
  <cp:lastModifiedBy>van Kempen</cp:lastModifiedBy>
  <cp:revision>39</cp:revision>
  <cp:lastPrinted>2008-10-14T08:52:11Z</cp:lastPrinted>
  <dcterms:created xsi:type="dcterms:W3CDTF">2008-09-26T09:56:22Z</dcterms:created>
  <dcterms:modified xsi:type="dcterms:W3CDTF">2012-11-20T21:40:19Z</dcterms:modified>
</cp:coreProperties>
</file>